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64" r:id="rId6"/>
    <p:sldId id="298" r:id="rId7"/>
    <p:sldId id="261" r:id="rId8"/>
    <p:sldId id="262" r:id="rId9"/>
    <p:sldId id="263" r:id="rId10"/>
    <p:sldId id="265" r:id="rId11"/>
    <p:sldId id="301" r:id="rId12"/>
    <p:sldId id="269" r:id="rId13"/>
    <p:sldId id="272" r:id="rId14"/>
    <p:sldId id="295" r:id="rId15"/>
    <p:sldId id="294" r:id="rId16"/>
    <p:sldId id="305" r:id="rId17"/>
    <p:sldId id="300" r:id="rId18"/>
    <p:sldId id="302" r:id="rId19"/>
    <p:sldId id="304" r:id="rId20"/>
    <p:sldId id="296" r:id="rId21"/>
  </p:sldIdLst>
  <p:sldSz cx="9144000" cy="6858000" type="screen4x3"/>
  <p:notesSz cx="6865938" cy="99949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640000"/>
    <a:srgbClr val="D15840"/>
    <a:srgbClr val="FAEDEA"/>
    <a:srgbClr val="14141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2"/>
    <p:restoredTop sz="75733" autoAdjust="0"/>
  </p:normalViewPr>
  <p:slideViewPr>
    <p:cSldViewPr snapToGrid="0">
      <p:cViewPr varScale="1">
        <p:scale>
          <a:sx n="119" d="100"/>
          <a:sy n="119" d="100"/>
        </p:scale>
        <p:origin x="3210" y="102"/>
      </p:cViewPr>
      <p:guideLst/>
    </p:cSldViewPr>
  </p:slideViewPr>
  <p:notesTextViewPr>
    <p:cViewPr>
      <p:scale>
        <a:sx n="1" d="1"/>
        <a:sy n="1" d="1"/>
      </p:scale>
      <p:origin x="0" y="0"/>
    </p:cViewPr>
  </p:notesTextViewPr>
  <p:sorterViewPr>
    <p:cViewPr>
      <p:scale>
        <a:sx n="190" d="100"/>
        <a:sy n="1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4870" cy="500458"/>
          </a:xfrm>
          <a:prstGeom prst="rect">
            <a:avLst/>
          </a:prstGeom>
        </p:spPr>
        <p:txBody>
          <a:bodyPr vert="horz" lIns="91180" tIns="45590" rIns="91180" bIns="4559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9485" y="0"/>
            <a:ext cx="2974870" cy="500458"/>
          </a:xfrm>
          <a:prstGeom prst="rect">
            <a:avLst/>
          </a:prstGeom>
        </p:spPr>
        <p:txBody>
          <a:bodyPr vert="horz" lIns="91180" tIns="45590" rIns="91180" bIns="45590" rtlCol="0"/>
          <a:lstStyle>
            <a:lvl1pPr algn="r">
              <a:defRPr sz="1200"/>
            </a:lvl1pPr>
          </a:lstStyle>
          <a:p>
            <a:fld id="{74F81E30-C18F-4080-861A-0231C317FE10}" type="datetimeFigureOut">
              <a:rPr kumimoji="1" lang="ja-JP" altLang="en-US" smtClean="0"/>
              <a:t>2020/6/3</a:t>
            </a:fld>
            <a:endParaRPr kumimoji="1" lang="ja-JP" altLang="en-US"/>
          </a:p>
        </p:txBody>
      </p:sp>
      <p:sp>
        <p:nvSpPr>
          <p:cNvPr id="4" name="スライド イメージ プレースホルダー 3"/>
          <p:cNvSpPr>
            <a:spLocks noGrp="1" noRot="1" noChangeAspect="1"/>
          </p:cNvSpPr>
          <p:nvPr>
            <p:ph type="sldImg" idx="2"/>
          </p:nvPr>
        </p:nvSpPr>
        <p:spPr>
          <a:xfrm>
            <a:off x="1184275" y="1249363"/>
            <a:ext cx="4497388" cy="3373437"/>
          </a:xfrm>
          <a:prstGeom prst="rect">
            <a:avLst/>
          </a:prstGeom>
          <a:noFill/>
          <a:ln w="12700">
            <a:solidFill>
              <a:prstClr val="black"/>
            </a:solidFill>
          </a:ln>
        </p:spPr>
        <p:txBody>
          <a:bodyPr vert="horz" lIns="91180" tIns="45590" rIns="91180" bIns="45590" rtlCol="0" anchor="ctr"/>
          <a:lstStyle/>
          <a:p>
            <a:endParaRPr lang="ja-JP" altLang="en-US"/>
          </a:p>
        </p:txBody>
      </p:sp>
      <p:sp>
        <p:nvSpPr>
          <p:cNvPr id="5" name="ノート プレースホルダー 4"/>
          <p:cNvSpPr>
            <a:spLocks noGrp="1"/>
          </p:cNvSpPr>
          <p:nvPr>
            <p:ph type="body" sz="quarter" idx="3"/>
          </p:nvPr>
        </p:nvSpPr>
        <p:spPr>
          <a:xfrm>
            <a:off x="686752" y="4809779"/>
            <a:ext cx="5492434" cy="3935560"/>
          </a:xfrm>
          <a:prstGeom prst="rect">
            <a:avLst/>
          </a:prstGeom>
        </p:spPr>
        <p:txBody>
          <a:bodyPr vert="horz" lIns="91180" tIns="45590" rIns="91180" bIns="4559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94442"/>
            <a:ext cx="2974870" cy="500458"/>
          </a:xfrm>
          <a:prstGeom prst="rect">
            <a:avLst/>
          </a:prstGeom>
        </p:spPr>
        <p:txBody>
          <a:bodyPr vert="horz" lIns="91180" tIns="45590" rIns="91180" bIns="4559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9485" y="9494442"/>
            <a:ext cx="2974870" cy="500458"/>
          </a:xfrm>
          <a:prstGeom prst="rect">
            <a:avLst/>
          </a:prstGeom>
        </p:spPr>
        <p:txBody>
          <a:bodyPr vert="horz" lIns="91180" tIns="45590" rIns="91180" bIns="45590" rtlCol="0" anchor="b"/>
          <a:lstStyle>
            <a:lvl1pPr algn="r">
              <a:defRPr sz="1200"/>
            </a:lvl1pPr>
          </a:lstStyle>
          <a:p>
            <a:fld id="{A6CD7C1A-8D80-4F4B-BF26-983FD6EDFA9C}" type="slidenum">
              <a:rPr kumimoji="1" lang="ja-JP" altLang="en-US" smtClean="0"/>
              <a:t>‹#›</a:t>
            </a:fld>
            <a:endParaRPr kumimoji="1" lang="ja-JP" altLang="en-US"/>
          </a:p>
        </p:txBody>
      </p:sp>
    </p:spTree>
    <p:extLst>
      <p:ext uri="{BB962C8B-B14F-4D97-AF65-F5344CB8AC3E}">
        <p14:creationId xmlns:p14="http://schemas.microsoft.com/office/powerpoint/2010/main" val="29584310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本資料では、作成した「支援者のためのビジネス用アプリ導入支援　サポートブック」について、</a:t>
            </a:r>
            <a:endParaRPr kumimoji="1" lang="en-US" altLang="ja-JP" dirty="0"/>
          </a:p>
          <a:p>
            <a:r>
              <a:rPr kumimoji="1" lang="ja-JP" altLang="en-US" dirty="0"/>
              <a:t>内容と活用方法をまとめています。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a:t>
            </a:fld>
            <a:endParaRPr kumimoji="1" lang="ja-JP" altLang="en-US"/>
          </a:p>
        </p:txBody>
      </p:sp>
    </p:spTree>
    <p:extLst>
      <p:ext uri="{BB962C8B-B14F-4D97-AF65-F5344CB8AC3E}">
        <p14:creationId xmlns:p14="http://schemas.microsoft.com/office/powerpoint/2010/main" val="1010741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ヒアリングからビジネス用アプリを検討する際のひとつの簡単なパターンとして、</a:t>
            </a:r>
            <a:endParaRPr kumimoji="1" lang="en-US" altLang="ja-JP" dirty="0"/>
          </a:p>
          <a:p>
            <a:r>
              <a:rPr kumimoji="1" lang="ja-JP" altLang="en-US" dirty="0"/>
              <a:t>「①問題」や「②狙いたい効果」のヒアリング内容から、</a:t>
            </a:r>
            <a:endParaRPr kumimoji="1" lang="en-US" altLang="ja-JP" dirty="0"/>
          </a:p>
          <a:p>
            <a:r>
              <a:rPr kumimoji="1" lang="ja-JP" altLang="en-US" dirty="0"/>
              <a:t>第３章　アプリ別導入のポイントの、</a:t>
            </a:r>
            <a:endParaRPr kumimoji="1" lang="en-US" altLang="ja-JP" dirty="0"/>
          </a:p>
          <a:p>
            <a:r>
              <a:rPr kumimoji="1" lang="ja-JP" altLang="en-US" dirty="0"/>
              <a:t>「こんな事業者におススメ！」をチェックする方法があります。</a:t>
            </a:r>
            <a:endParaRPr kumimoji="1" lang="en-US" altLang="ja-JP" dirty="0"/>
          </a:p>
          <a:p>
            <a:endParaRPr kumimoji="1" lang="en-US" altLang="ja-JP" dirty="0"/>
          </a:p>
          <a:p>
            <a:r>
              <a:rPr kumimoji="1" lang="ja-JP" altLang="en-US" dirty="0"/>
              <a:t>このパターンを具体的に見てみましょう。</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10</a:t>
            </a:fld>
            <a:endParaRPr kumimoji="1" lang="ja-JP" altLang="en-US"/>
          </a:p>
        </p:txBody>
      </p:sp>
    </p:spTree>
    <p:extLst>
      <p:ext uri="{BB962C8B-B14F-4D97-AF65-F5344CB8AC3E}">
        <p14:creationId xmlns:p14="http://schemas.microsoft.com/office/powerpoint/2010/main" val="5685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まず、①ヒアリングでは、「①問題」や、「②狙いたい効果」、</a:t>
            </a:r>
            <a:endParaRPr kumimoji="1" lang="en-US" altLang="ja-JP" dirty="0"/>
          </a:p>
          <a:p>
            <a:r>
              <a:rPr kumimoji="1" lang="ja-JP" altLang="en-US" dirty="0"/>
              <a:t>導入では、「②要件を比較検討しよう」を中心に確認します。</a:t>
            </a:r>
            <a:endParaRPr kumimoji="1" lang="en-US" altLang="ja-JP" dirty="0"/>
          </a:p>
          <a:p>
            <a:endParaRPr kumimoji="1" lang="en-US" altLang="ja-JP" dirty="0"/>
          </a:p>
          <a:p>
            <a:r>
              <a:rPr kumimoji="1" lang="ja-JP" altLang="en-US" dirty="0"/>
              <a:t>もちろん、その他の確認項目もありますが、</a:t>
            </a:r>
            <a:endParaRPr kumimoji="1" lang="en-US" altLang="ja-JP" dirty="0"/>
          </a:p>
          <a:p>
            <a:r>
              <a:rPr kumimoji="1" lang="ja-JP" altLang="en-US" dirty="0"/>
              <a:t>まず重要なポイントとしてこの３つの例を見てみましょう。</a:t>
            </a:r>
            <a:endParaRPr kumimoji="1" lang="en-US" altLang="ja-JP" dirty="0"/>
          </a:p>
          <a:p>
            <a:endParaRPr kumimoji="1" lang="en-US" altLang="ja-JP" dirty="0"/>
          </a:p>
          <a:p>
            <a:r>
              <a:rPr kumimoji="1" lang="ja-JP" altLang="en-US" dirty="0"/>
              <a:t>ヒアリングシートは、サポートブック</a:t>
            </a:r>
            <a:r>
              <a:rPr kumimoji="1" lang="en-US" altLang="ja-JP" dirty="0"/>
              <a:t>P45</a:t>
            </a:r>
            <a:r>
              <a:rPr kumimoji="1" lang="ja-JP" altLang="en-US" dirty="0"/>
              <a:t>以降にもあります。</a:t>
            </a:r>
            <a:endParaRPr kumimoji="1" lang="en-US" altLang="ja-JP" dirty="0"/>
          </a:p>
          <a:p>
            <a:r>
              <a:rPr kumimoji="1" lang="ja-JP" altLang="en-US" dirty="0"/>
              <a:t>これらを印刷して、現場のメモとしても利用することで、</a:t>
            </a:r>
            <a:endParaRPr kumimoji="1" lang="en-US" altLang="ja-JP" dirty="0"/>
          </a:p>
          <a:p>
            <a:r>
              <a:rPr kumimoji="1" lang="ja-JP" altLang="en-US" dirty="0"/>
              <a:t>ポイントを漏れなく確認しやすくなりますので活用してみて下さい。</a:t>
            </a:r>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11</a:t>
            </a:fld>
            <a:endParaRPr kumimoji="1" lang="ja-JP" altLang="en-US"/>
          </a:p>
        </p:txBody>
      </p:sp>
    </p:spTree>
    <p:extLst>
      <p:ext uri="{BB962C8B-B14F-4D97-AF65-F5344CB8AC3E}">
        <p14:creationId xmlns:p14="http://schemas.microsoft.com/office/powerpoint/2010/main" val="76152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ヒアリングした結果、</a:t>
            </a:r>
            <a:endParaRPr kumimoji="1" lang="en-US" altLang="ja-JP" dirty="0"/>
          </a:p>
          <a:p>
            <a:r>
              <a:rPr kumimoji="1" lang="ja-JP" altLang="en-US" dirty="0"/>
              <a:t>内容の「①問題」には、</a:t>
            </a:r>
            <a:endParaRPr kumimoji="1" lang="en-US" altLang="ja-JP" dirty="0"/>
          </a:p>
          <a:p>
            <a:endParaRPr kumimoji="1" lang="en-US" altLang="ja-JP" dirty="0"/>
          </a:p>
          <a:p>
            <a:r>
              <a:rPr kumimoji="1" lang="ja-JP" altLang="en-US" dirty="0"/>
              <a:t>・離れた担当者の動きがわからない</a:t>
            </a:r>
            <a:endParaRPr kumimoji="1" lang="en-US" altLang="ja-JP" dirty="0"/>
          </a:p>
          <a:p>
            <a:r>
              <a:rPr kumimoji="1" lang="ja-JP" altLang="en-US" dirty="0"/>
              <a:t>・他の人のスケジュールがわからない</a:t>
            </a:r>
            <a:endParaRPr kumimoji="1" lang="en-US" altLang="ja-JP" dirty="0"/>
          </a:p>
          <a:p>
            <a:r>
              <a:rPr kumimoji="1" lang="ja-JP" altLang="en-US" dirty="0"/>
              <a:t>・会議が多い</a:t>
            </a:r>
            <a:endParaRPr kumimoji="1" lang="en-US" altLang="ja-JP" dirty="0"/>
          </a:p>
          <a:p>
            <a:endParaRPr kumimoji="1" lang="en-US" altLang="ja-JP" dirty="0"/>
          </a:p>
          <a:p>
            <a:r>
              <a:rPr kumimoji="1" lang="ja-JP" altLang="en-US" dirty="0"/>
              <a:t>などがヒアリングできたとします。</a:t>
            </a:r>
            <a:endParaRPr kumimoji="1" lang="en-US" altLang="ja-JP" dirty="0"/>
          </a:p>
          <a:p>
            <a:r>
              <a:rPr kumimoji="1" lang="ja-JP" altLang="en-US" dirty="0"/>
              <a:t>また、</a:t>
            </a:r>
            <a:endParaRPr kumimoji="1" lang="en-US" altLang="ja-JP" dirty="0"/>
          </a:p>
          <a:p>
            <a:r>
              <a:rPr kumimoji="1" lang="ja-JP" altLang="en-US" dirty="0"/>
              <a:t>「②狙いたい効果」には、</a:t>
            </a:r>
            <a:endParaRPr kumimoji="1" lang="en-US" altLang="ja-JP" dirty="0"/>
          </a:p>
          <a:p>
            <a:r>
              <a:rPr kumimoji="1" lang="ja-JP" altLang="en-US" dirty="0"/>
              <a:t>・お互いの仕事やスケジュールを把握したい</a:t>
            </a:r>
            <a:endParaRPr kumimoji="1" lang="en-US" altLang="ja-JP" dirty="0"/>
          </a:p>
          <a:p>
            <a:r>
              <a:rPr kumimoji="1" lang="ja-JP" altLang="en-US" dirty="0"/>
              <a:t>などがヒアリングできたとします。</a:t>
            </a:r>
            <a:endParaRPr kumimoji="1" lang="en-US" altLang="ja-JP" dirty="0"/>
          </a:p>
          <a:p>
            <a:r>
              <a:rPr kumimoji="1" lang="ja-JP" altLang="en-US" dirty="0"/>
              <a:t>これらの結果を念頭に置きながら第</a:t>
            </a:r>
            <a:r>
              <a:rPr kumimoji="1" lang="en-US" altLang="ja-JP" dirty="0"/>
              <a:t>3</a:t>
            </a:r>
            <a:r>
              <a:rPr kumimoji="1" lang="ja-JP" altLang="en-US" dirty="0"/>
              <a:t>章（</a:t>
            </a:r>
            <a:r>
              <a:rPr kumimoji="1" lang="en-US" altLang="ja-JP" dirty="0"/>
              <a:t>P31</a:t>
            </a:r>
            <a:r>
              <a:rPr kumimoji="1" lang="ja-JP" altLang="en-US" dirty="0"/>
              <a:t>以降）にある、</a:t>
            </a:r>
            <a:endParaRPr kumimoji="1" lang="en-US" altLang="ja-JP" dirty="0"/>
          </a:p>
          <a:p>
            <a:r>
              <a:rPr kumimoji="1" lang="ja-JP" altLang="en-US" dirty="0"/>
              <a:t>「こんな事業者におススメ！」の内容をチェックしてみて下さい。</a:t>
            </a:r>
            <a:endParaRPr kumimoji="1" lang="en-US" altLang="ja-JP" dirty="0"/>
          </a:p>
          <a:p>
            <a:r>
              <a:rPr kumimoji="1" lang="ja-JP" altLang="en-US" dirty="0"/>
              <a:t>すると、例えば、</a:t>
            </a:r>
            <a:endParaRPr kumimoji="1" lang="en-US" altLang="ja-JP" dirty="0"/>
          </a:p>
          <a:p>
            <a:r>
              <a:rPr kumimoji="1" lang="ja-JP" altLang="en-US" dirty="0"/>
              <a:t>「スタッフ間のスケジュールが分からない」</a:t>
            </a:r>
            <a:endParaRPr kumimoji="1" lang="en-US" altLang="ja-JP" dirty="0"/>
          </a:p>
          <a:p>
            <a:r>
              <a:rPr kumimoji="1" lang="ja-JP" altLang="en-US" dirty="0"/>
              <a:t>という項目がある</a:t>
            </a:r>
            <a:r>
              <a:rPr kumimoji="1" lang="en-US" altLang="ja-JP" dirty="0"/>
              <a:t>P34</a:t>
            </a:r>
            <a:r>
              <a:rPr kumimoji="1" lang="ja-JP" altLang="en-US" dirty="0"/>
              <a:t>のグループウェアなどが候補となります。</a:t>
            </a:r>
            <a:endParaRPr kumimoji="1" lang="en-US" altLang="ja-JP" dirty="0"/>
          </a:p>
          <a:p>
            <a:endParaRPr kumimoji="1" lang="en-US" altLang="ja-JP" dirty="0"/>
          </a:p>
          <a:p>
            <a:r>
              <a:rPr kumimoji="1" lang="ja-JP" altLang="en-US" dirty="0"/>
              <a:t>このような形で、ビジネス用アプリにアタリがついたら</a:t>
            </a:r>
            <a:endParaRPr kumimoji="1" lang="en-US" altLang="ja-JP" dirty="0"/>
          </a:p>
          <a:p>
            <a:r>
              <a:rPr kumimoji="1" lang="ja-JP" altLang="en-US" dirty="0"/>
              <a:t>ビジネス用アプリの内容を確認してみます。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12</a:t>
            </a:fld>
            <a:endParaRPr kumimoji="1" lang="ja-JP" altLang="en-US"/>
          </a:p>
        </p:txBody>
      </p:sp>
    </p:spTree>
    <p:extLst>
      <p:ext uri="{BB962C8B-B14F-4D97-AF65-F5344CB8AC3E}">
        <p14:creationId xmlns:p14="http://schemas.microsoft.com/office/powerpoint/2010/main" val="1183757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第３章にはアプリ種別ごとにポイントがまとめられています。</a:t>
            </a:r>
            <a:endParaRPr kumimoji="1" lang="en-US" altLang="ja-JP" dirty="0"/>
          </a:p>
          <a:p>
            <a:endParaRPr kumimoji="1" lang="en-US" altLang="ja-JP" dirty="0"/>
          </a:p>
          <a:p>
            <a:r>
              <a:rPr kumimoji="1" lang="ja-JP" altLang="en-US" dirty="0"/>
              <a:t>「</a:t>
            </a:r>
            <a:r>
              <a:rPr kumimoji="1" lang="en-US" altLang="ja-JP" dirty="0"/>
              <a:t>(1)</a:t>
            </a:r>
            <a:r>
              <a:rPr kumimoji="1" lang="ja-JP" altLang="en-US" dirty="0"/>
              <a:t>こんな事業者におススメ！」を見て、</a:t>
            </a:r>
          </a:p>
          <a:p>
            <a:r>
              <a:rPr kumimoji="1" lang="ja-JP" altLang="en-US" dirty="0"/>
              <a:t>事業者の課題や特徴を簡易的にチェックするのにも便利です。</a:t>
            </a:r>
          </a:p>
          <a:p>
            <a:endParaRPr kumimoji="1" lang="en-US" altLang="ja-JP" dirty="0"/>
          </a:p>
          <a:p>
            <a:r>
              <a:rPr kumimoji="1" lang="ja-JP" altLang="en-US" dirty="0"/>
              <a:t>「</a:t>
            </a:r>
            <a:r>
              <a:rPr kumimoji="1" lang="en-US" altLang="ja-JP" dirty="0"/>
              <a:t>(2)</a:t>
            </a:r>
            <a:r>
              <a:rPr kumimoji="1" lang="ja-JP" altLang="en-US" dirty="0"/>
              <a:t>導入のポイント」には必ず留意したい３つのポイントがまとめられています。</a:t>
            </a:r>
          </a:p>
          <a:p>
            <a:r>
              <a:rPr kumimoji="1" lang="ja-JP" altLang="en-US" dirty="0"/>
              <a:t>もちろん、本来留意したいポイントは３つだけでなく色々あります。</a:t>
            </a:r>
            <a:endParaRPr kumimoji="1" lang="en-US" altLang="ja-JP" dirty="0"/>
          </a:p>
          <a:p>
            <a:r>
              <a:rPr kumimoji="1" lang="ja-JP" altLang="en-US" dirty="0"/>
              <a:t>そのため、「最低限、必ず気を付けたいポイント」として考えましょう。</a:t>
            </a:r>
            <a:endParaRPr kumimoji="1" lang="en-US" altLang="ja-JP" dirty="0"/>
          </a:p>
          <a:p>
            <a:endParaRPr kumimoji="1" lang="en-US" altLang="ja-JP" dirty="0"/>
          </a:p>
          <a:p>
            <a:r>
              <a:rPr kumimoji="1" lang="ja-JP" altLang="en-US" dirty="0"/>
              <a:t>「</a:t>
            </a:r>
            <a:r>
              <a:rPr kumimoji="1" lang="en-US" altLang="ja-JP" dirty="0"/>
              <a:t>(3)</a:t>
            </a:r>
            <a:r>
              <a:rPr kumimoji="1" lang="ja-JP" altLang="en-US" dirty="0"/>
              <a:t>こんな効果が期待」には、得られる効果がまとめられています。</a:t>
            </a:r>
          </a:p>
          <a:p>
            <a:r>
              <a:rPr kumimoji="1" lang="ja-JP" altLang="en-US" dirty="0"/>
              <a:t>なかなか、アプリ導入に消極的な事業者へ提案する場合にも、</a:t>
            </a:r>
            <a:endParaRPr kumimoji="1" lang="en-US" altLang="ja-JP" dirty="0"/>
          </a:p>
          <a:p>
            <a:r>
              <a:rPr kumimoji="1" lang="ja-JP" altLang="en-US" dirty="0"/>
              <a:t>さまざまなメリットがある説明に活用してみて下さい。</a:t>
            </a:r>
            <a:endParaRPr kumimoji="1" lang="en-US" altLang="ja-JP" dirty="0"/>
          </a:p>
          <a:p>
            <a:endParaRPr kumimoji="1" lang="en-US" altLang="ja-JP" dirty="0"/>
          </a:p>
          <a:p>
            <a:r>
              <a:rPr kumimoji="1" lang="ja-JP" altLang="en-US" dirty="0"/>
              <a:t>グループウェアのポイントを押さえて、</a:t>
            </a:r>
            <a:endParaRPr kumimoji="1" lang="en-US" altLang="ja-JP" dirty="0"/>
          </a:p>
          <a:p>
            <a:r>
              <a:rPr kumimoji="1" lang="ja-JP" altLang="en-US" dirty="0"/>
              <a:t>導入のための支援を行っていきます。</a:t>
            </a:r>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13</a:t>
            </a:fld>
            <a:endParaRPr kumimoji="1" lang="ja-JP" altLang="en-US"/>
          </a:p>
        </p:txBody>
      </p:sp>
    </p:spTree>
    <p:extLst>
      <p:ext uri="{BB962C8B-B14F-4D97-AF65-F5344CB8AC3E}">
        <p14:creationId xmlns:p14="http://schemas.microsoft.com/office/powerpoint/2010/main" val="243041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導入には、</a:t>
            </a:r>
            <a:endParaRPr kumimoji="1" lang="en-US" altLang="ja-JP" dirty="0"/>
          </a:p>
          <a:p>
            <a:r>
              <a:rPr kumimoji="1" lang="ja-JP" altLang="en-US" dirty="0"/>
              <a:t>まず「①責任者を決めよう」から、「⑦並行運用しよう」までいくつかポイントあります。</a:t>
            </a:r>
            <a:endParaRPr kumimoji="1" lang="en-US" altLang="ja-JP" dirty="0"/>
          </a:p>
          <a:p>
            <a:r>
              <a:rPr kumimoji="1" lang="ja-JP" altLang="en-US" dirty="0"/>
              <a:t>ここでは、特に重要となる「②要件を比較検討しよう」を見ています。</a:t>
            </a:r>
            <a:endParaRPr kumimoji="1" lang="en-US" altLang="ja-JP" dirty="0"/>
          </a:p>
          <a:p>
            <a:endParaRPr kumimoji="1" lang="en-US" altLang="ja-JP" dirty="0"/>
          </a:p>
          <a:p>
            <a:r>
              <a:rPr kumimoji="1" lang="ja-JP" altLang="en-US" dirty="0"/>
              <a:t>ビジネス用アプリに求める機能や条件を「要件」と言います。</a:t>
            </a:r>
            <a:endParaRPr kumimoji="1" lang="en-US" altLang="ja-JP" dirty="0"/>
          </a:p>
          <a:p>
            <a:endParaRPr kumimoji="1" lang="en-US" altLang="ja-JP" dirty="0"/>
          </a:p>
          <a:p>
            <a:r>
              <a:rPr kumimoji="1" lang="ja-JP" altLang="en-US" dirty="0"/>
              <a:t>通常、ビジネス用アプリは同じようなものがいくつかあります。</a:t>
            </a:r>
            <a:endParaRPr kumimoji="1" lang="en-US" altLang="ja-JP" dirty="0"/>
          </a:p>
          <a:p>
            <a:r>
              <a:rPr kumimoji="1" lang="ja-JP" altLang="en-US" dirty="0"/>
              <a:t>この要件がきちんと満たせるか整理し、</a:t>
            </a:r>
            <a:endParaRPr kumimoji="1" lang="en-US" altLang="ja-JP" dirty="0"/>
          </a:p>
          <a:p>
            <a:r>
              <a:rPr kumimoji="1" lang="ja-JP" altLang="en-US" dirty="0"/>
              <a:t>比較していくことが大切です。</a:t>
            </a:r>
            <a:endParaRPr kumimoji="1" lang="en-US" altLang="ja-JP" dirty="0"/>
          </a:p>
          <a:p>
            <a:endParaRPr kumimoji="1" lang="en-US" altLang="ja-JP" dirty="0"/>
          </a:p>
          <a:p>
            <a:r>
              <a:rPr kumimoji="1" lang="ja-JP" altLang="en-US" dirty="0"/>
              <a:t>例えば、これらを次のように表にするとわかりやすくなります。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14</a:t>
            </a:fld>
            <a:endParaRPr kumimoji="1" lang="ja-JP" altLang="en-US"/>
          </a:p>
        </p:txBody>
      </p:sp>
    </p:spTree>
    <p:extLst>
      <p:ext uri="{BB962C8B-B14F-4D97-AF65-F5344CB8AC3E}">
        <p14:creationId xmlns:p14="http://schemas.microsoft.com/office/powerpoint/2010/main" val="3465563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まず、縦軸に要件を並べます。</a:t>
            </a:r>
            <a:endParaRPr kumimoji="1" lang="en-US" altLang="ja-JP" dirty="0"/>
          </a:p>
          <a:p>
            <a:r>
              <a:rPr kumimoji="1" lang="ja-JP" altLang="en-US" dirty="0"/>
              <a:t>機能や価格だけでなく、サポート体制や、デザインなども比較すると良いでしょう。</a:t>
            </a:r>
            <a:endParaRPr kumimoji="1" lang="en-US" altLang="ja-JP" dirty="0"/>
          </a:p>
          <a:p>
            <a:r>
              <a:rPr kumimoji="1" lang="ja-JP" altLang="en-US" dirty="0"/>
              <a:t>そして、候補となるビジネス用アプリを横軸に並べて、</a:t>
            </a:r>
            <a:endParaRPr kumimoji="1" lang="en-US" altLang="ja-JP" dirty="0"/>
          </a:p>
          <a:p>
            <a:r>
              <a:rPr kumimoji="1" lang="ja-JP" altLang="en-US" dirty="0"/>
              <a:t>これらを○△</a:t>
            </a:r>
            <a:r>
              <a:rPr kumimoji="1" lang="en-US" altLang="ja-JP" dirty="0"/>
              <a:t>×</a:t>
            </a:r>
            <a:r>
              <a:rPr kumimoji="1" lang="ja-JP" altLang="en-US" dirty="0"/>
              <a:t>などで整理していきます。</a:t>
            </a:r>
            <a:endParaRPr kumimoji="1" lang="en-US" altLang="ja-JP" dirty="0"/>
          </a:p>
          <a:p>
            <a:endParaRPr kumimoji="1" lang="en-US" altLang="ja-JP" dirty="0"/>
          </a:p>
          <a:p>
            <a:r>
              <a:rPr kumimoji="1" lang="ja-JP" altLang="en-US" dirty="0"/>
              <a:t>すると、何を採用するか総合的に検討すると、</a:t>
            </a:r>
            <a:endParaRPr kumimoji="1" lang="en-US" altLang="ja-JP" dirty="0"/>
          </a:p>
          <a:p>
            <a:r>
              <a:rPr kumimoji="1" lang="ja-JP" altLang="en-US" dirty="0"/>
              <a:t>判断しやすくなります。</a:t>
            </a:r>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15</a:t>
            </a:fld>
            <a:endParaRPr kumimoji="1" lang="ja-JP" altLang="en-US"/>
          </a:p>
        </p:txBody>
      </p:sp>
    </p:spTree>
    <p:extLst>
      <p:ext uri="{BB962C8B-B14F-4D97-AF65-F5344CB8AC3E}">
        <p14:creationId xmlns:p14="http://schemas.microsoft.com/office/powerpoint/2010/main" val="958770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ここまで支援のひとつの流れを見てみましたが、</a:t>
            </a:r>
            <a:endParaRPr kumimoji="1" lang="en-US" altLang="ja-JP" dirty="0"/>
          </a:p>
          <a:p>
            <a:r>
              <a:rPr kumimoji="1" lang="ja-JP" altLang="en-US" dirty="0"/>
              <a:t>もちろん、実際にはさまざまな課題があり、</a:t>
            </a:r>
            <a:endParaRPr kumimoji="1" lang="en-US" altLang="ja-JP" dirty="0"/>
          </a:p>
          <a:p>
            <a:r>
              <a:rPr kumimoji="1" lang="ja-JP" altLang="en-US" dirty="0"/>
              <a:t>ビジネス用アプリの候補もさまざまです。</a:t>
            </a:r>
            <a:endParaRPr kumimoji="1" lang="en-US" altLang="ja-JP" dirty="0"/>
          </a:p>
          <a:p>
            <a:endParaRPr kumimoji="1" lang="en-US" altLang="ja-JP" dirty="0"/>
          </a:p>
          <a:p>
            <a:r>
              <a:rPr kumimoji="1" lang="ja-JP" altLang="en-US" dirty="0"/>
              <a:t>しかし、本サポートブックにあるポイントを丁寧に押さえて頂ければ、</a:t>
            </a:r>
            <a:endParaRPr kumimoji="1" lang="en-US" altLang="ja-JP" dirty="0"/>
          </a:p>
          <a:p>
            <a:r>
              <a:rPr kumimoji="1" lang="ja-JP" altLang="en-US" dirty="0"/>
              <a:t>必ず小規模事業者の</a:t>
            </a:r>
            <a:r>
              <a:rPr kumimoji="1" lang="en-US" altLang="ja-JP" dirty="0"/>
              <a:t>IT</a:t>
            </a:r>
            <a:r>
              <a:rPr kumimoji="1" lang="ja-JP" altLang="en-US" dirty="0"/>
              <a:t>活用促進に役立つと思います。</a:t>
            </a:r>
            <a:endParaRPr kumimoji="1" lang="en-US" altLang="ja-JP" dirty="0"/>
          </a:p>
          <a:p>
            <a:endParaRPr kumimoji="1" lang="en-US" altLang="ja-JP" dirty="0"/>
          </a:p>
          <a:p>
            <a:r>
              <a:rPr kumimoji="1" lang="ja-JP" altLang="en-US" dirty="0"/>
              <a:t>ぜひ、支援する場合には改めてこの五箇条を意識してみて下さい。</a:t>
            </a:r>
            <a:endParaRPr kumimoji="1" lang="en-US" altLang="ja-JP" dirty="0"/>
          </a:p>
          <a:p>
            <a:endParaRPr kumimoji="1" lang="en-US" altLang="ja-JP" dirty="0"/>
          </a:p>
          <a:p>
            <a:r>
              <a:rPr kumimoji="1" lang="ja-JP" altLang="en-US" dirty="0"/>
              <a:t>今の時代で</a:t>
            </a:r>
            <a:r>
              <a:rPr kumimoji="1" lang="en-US" altLang="ja-JP" dirty="0"/>
              <a:t>IT</a:t>
            </a:r>
            <a:r>
              <a:rPr kumimoji="1" lang="ja-JP" altLang="en-US" dirty="0"/>
              <a:t>は「使うと良いもの」ではなく、</a:t>
            </a:r>
            <a:endParaRPr kumimoji="1" lang="en-US" altLang="ja-JP" dirty="0"/>
          </a:p>
          <a:p>
            <a:r>
              <a:rPr kumimoji="1" lang="ja-JP" altLang="en-US" dirty="0"/>
              <a:t>「使わないと淘汰される」時代になっています。</a:t>
            </a:r>
            <a:endParaRPr kumimoji="1" lang="en-US" altLang="ja-JP" dirty="0"/>
          </a:p>
          <a:p>
            <a:r>
              <a:rPr kumimoji="1" lang="ja-JP" altLang="en-US" dirty="0"/>
              <a:t>そのため、特に「その１　すべての事業者で</a:t>
            </a:r>
            <a:r>
              <a:rPr kumimoji="1" lang="en-US" altLang="ja-JP" dirty="0"/>
              <a:t>IT</a:t>
            </a:r>
            <a:r>
              <a:rPr kumimoji="1" lang="ja-JP" altLang="en-US" dirty="0"/>
              <a:t>は必須と心得る！」は、</a:t>
            </a:r>
            <a:endParaRPr kumimoji="1" lang="en-US" altLang="ja-JP" dirty="0"/>
          </a:p>
          <a:p>
            <a:r>
              <a:rPr kumimoji="1" lang="ja-JP" altLang="en-US" dirty="0"/>
              <a:t>事業者と合わせて支援者の方にも意識して頂きたいと思います。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16</a:t>
            </a:fld>
            <a:endParaRPr kumimoji="1" lang="ja-JP" altLang="en-US"/>
          </a:p>
        </p:txBody>
      </p:sp>
    </p:spTree>
    <p:extLst>
      <p:ext uri="{BB962C8B-B14F-4D97-AF65-F5344CB8AC3E}">
        <p14:creationId xmlns:p14="http://schemas.microsoft.com/office/powerpoint/2010/main" val="3815343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本サポートブックを活用し、</a:t>
            </a:r>
            <a:endParaRPr kumimoji="1" lang="en-US" altLang="ja-JP" dirty="0"/>
          </a:p>
          <a:p>
            <a:r>
              <a:rPr kumimoji="1" lang="ja-JP" altLang="en-US" dirty="0"/>
              <a:t>日本の小規模事業者の</a:t>
            </a:r>
            <a:r>
              <a:rPr kumimoji="1" lang="en-US" altLang="ja-JP" dirty="0"/>
              <a:t>IT</a:t>
            </a:r>
            <a:r>
              <a:rPr kumimoji="1" lang="ja-JP" altLang="en-US" dirty="0"/>
              <a:t>活用促進に寄与することを願っています。</a:t>
            </a:r>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17</a:t>
            </a:fld>
            <a:endParaRPr kumimoji="1" lang="ja-JP" altLang="en-US"/>
          </a:p>
        </p:txBody>
      </p:sp>
    </p:spTree>
    <p:extLst>
      <p:ext uri="{BB962C8B-B14F-4D97-AF65-F5344CB8AC3E}">
        <p14:creationId xmlns:p14="http://schemas.microsoft.com/office/powerpoint/2010/main" val="3065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まず、サポートブックが前提としているここからアプリと、</a:t>
            </a:r>
            <a:endParaRPr kumimoji="1" lang="en-US" altLang="ja-JP" dirty="0"/>
          </a:p>
          <a:p>
            <a:r>
              <a:rPr kumimoji="1" lang="ja-JP" altLang="en-US" dirty="0"/>
              <a:t>サポートブックの目的や位置づけを説明します。</a:t>
            </a:r>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2</a:t>
            </a:fld>
            <a:endParaRPr kumimoji="1" lang="ja-JP" altLang="en-US"/>
          </a:p>
        </p:txBody>
      </p:sp>
    </p:spTree>
    <p:extLst>
      <p:ext uri="{BB962C8B-B14F-4D97-AF65-F5344CB8AC3E}">
        <p14:creationId xmlns:p14="http://schemas.microsoft.com/office/powerpoint/2010/main" val="55128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ここからアプリは、中小企業向けに役立つさまざまなビジネス用アプリを探す支援サイトです。</a:t>
            </a:r>
            <a:endParaRPr kumimoji="1" lang="en-US" altLang="ja-JP" dirty="0"/>
          </a:p>
          <a:p>
            <a:endParaRPr kumimoji="1" lang="en-US" altLang="ja-JP" dirty="0"/>
          </a:p>
          <a:p>
            <a:r>
              <a:rPr kumimoji="1" lang="en-US" altLang="ja-JP" dirty="0"/>
              <a:t>URL</a:t>
            </a:r>
            <a:r>
              <a:rPr kumimoji="1" lang="ja-JP" altLang="en-US" dirty="0"/>
              <a:t>を直接いれるか、「ここからアプリ」で検索してみて下さい。</a:t>
            </a:r>
            <a:endParaRPr kumimoji="1" lang="en-US" altLang="ja-JP" dirty="0"/>
          </a:p>
          <a:p>
            <a:endParaRPr kumimoji="1" lang="en-US" altLang="ja-JP" dirty="0"/>
          </a:p>
          <a:p>
            <a:r>
              <a:rPr kumimoji="1" lang="ja-JP" altLang="en-US" dirty="0"/>
              <a:t>パソコン、スマートフォンどちらでも対応しており、</a:t>
            </a:r>
            <a:endParaRPr kumimoji="1" lang="en-US" altLang="ja-JP" dirty="0"/>
          </a:p>
          <a:p>
            <a:r>
              <a:rPr kumimoji="1" lang="ja-JP" altLang="en-US" dirty="0"/>
              <a:t>サポートブックの</a:t>
            </a:r>
            <a:r>
              <a:rPr kumimoji="1" lang="en-US" altLang="ja-JP" dirty="0"/>
              <a:t>QR</a:t>
            </a:r>
            <a:r>
              <a:rPr kumimoji="1" lang="ja-JP" altLang="en-US" dirty="0"/>
              <a:t>コードを読んでもらっても大丈夫です。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3</a:t>
            </a:fld>
            <a:endParaRPr kumimoji="1" lang="ja-JP" altLang="en-US"/>
          </a:p>
        </p:txBody>
      </p:sp>
    </p:spTree>
    <p:extLst>
      <p:ext uri="{BB962C8B-B14F-4D97-AF65-F5344CB8AC3E}">
        <p14:creationId xmlns:p14="http://schemas.microsoft.com/office/powerpoint/2010/main" val="421811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サポートブックは国内の中小企業、事業者の</a:t>
            </a:r>
            <a:r>
              <a:rPr kumimoji="1" lang="en-US" altLang="ja-JP" dirty="0"/>
              <a:t>IT</a:t>
            </a:r>
            <a:r>
              <a:rPr kumimoji="1" lang="ja-JP" altLang="en-US" dirty="0"/>
              <a:t>活用を促進し、</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生産性が高めることを期待し、</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主に、日頃中小企業を支援している支援者の人たちを対象としてます。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特に、</a:t>
            </a:r>
            <a:r>
              <a:rPr kumimoji="1" lang="en-US" altLang="ja-JP" dirty="0"/>
              <a:t>IT</a:t>
            </a:r>
            <a:r>
              <a:rPr kumimoji="1" lang="ja-JP" altLang="en-US" dirty="0"/>
              <a:t>活用支援がなかなか難しいと感じている方や経験の少ない方を対象としています。</a:t>
            </a:r>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4</a:t>
            </a:fld>
            <a:endParaRPr kumimoji="1" lang="ja-JP" altLang="en-US"/>
          </a:p>
        </p:txBody>
      </p:sp>
    </p:spTree>
    <p:extLst>
      <p:ext uri="{BB962C8B-B14F-4D97-AF65-F5344CB8AC3E}">
        <p14:creationId xmlns:p14="http://schemas.microsoft.com/office/powerpoint/2010/main" val="325817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小規模事業者を支援する場合に、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①ヒアリング　をする際にサポートブックの内容やシートを活用して、</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ポイントをおさえた確認をします。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そして、ヒアリングした内容をもとに「ここからアプリ」を活用し、</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②導入、③フォロー時にもポイントを押さえて、</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支援していく使い方を想定しています。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つまり、</a:t>
            </a:r>
            <a:r>
              <a:rPr kumimoji="1" lang="en-US" altLang="ja-JP" dirty="0"/>
              <a:t>IT</a:t>
            </a:r>
            <a:r>
              <a:rPr kumimoji="1" lang="ja-JP" altLang="en-US" dirty="0"/>
              <a:t>（ビジネス用アプリ）が関連して一連の支援全体で、</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活用・参考にしていただきたいと思っています。</a:t>
            </a:r>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5</a:t>
            </a:fld>
            <a:endParaRPr kumimoji="1" lang="ja-JP" altLang="en-US"/>
          </a:p>
        </p:txBody>
      </p:sp>
    </p:spTree>
    <p:extLst>
      <p:ext uri="{BB962C8B-B14F-4D97-AF65-F5344CB8AC3E}">
        <p14:creationId xmlns:p14="http://schemas.microsoft.com/office/powerpoint/2010/main" val="147491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本サポートブックは、図表やイラストを多めにしています。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主に、はじめての</a:t>
            </a:r>
            <a:r>
              <a:rPr kumimoji="1" lang="en-US" altLang="ja-JP" dirty="0"/>
              <a:t>IT</a:t>
            </a:r>
            <a:r>
              <a:rPr kumimoji="1" lang="ja-JP" altLang="en-US" dirty="0"/>
              <a:t>支援者の方を対象としていますので、</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自信や経験の少ない方も気軽に読んで頂きたいと思います。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特に、一部内容が難しいと思われる点と区別するため、</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はじめての</a:t>
            </a:r>
            <a:r>
              <a:rPr kumimoji="1" lang="en-US" altLang="ja-JP" dirty="0"/>
              <a:t>IT</a:t>
            </a:r>
            <a:r>
              <a:rPr kumimoji="1" lang="ja-JP" altLang="en-US" dirty="0"/>
              <a:t>支援者の方でもぜひ押さえて頂きたい箇所には、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「初心者マーク」がついていますので、ここだけでも読んでみて下さい。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なお、さらにステップアップしたい方には「小規模事業者ガイドブック」があります。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6</a:t>
            </a:fld>
            <a:endParaRPr kumimoji="1" lang="ja-JP" altLang="en-US"/>
          </a:p>
        </p:txBody>
      </p:sp>
    </p:spTree>
    <p:extLst>
      <p:ext uri="{BB962C8B-B14F-4D97-AF65-F5344CB8AC3E}">
        <p14:creationId xmlns:p14="http://schemas.microsoft.com/office/powerpoint/2010/main" val="171713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今国内での</a:t>
            </a:r>
            <a:r>
              <a:rPr kumimoji="1" lang="en-US" altLang="ja-JP" dirty="0"/>
              <a:t>IT</a:t>
            </a:r>
            <a:r>
              <a:rPr kumimoji="1" lang="ja-JP" altLang="en-US" dirty="0"/>
              <a:t>活用はまだまだ進んでいない状況です。</a:t>
            </a:r>
            <a:endParaRPr kumimoji="1" lang="en-US" altLang="ja-JP" dirty="0"/>
          </a:p>
          <a:p>
            <a:r>
              <a:rPr kumimoji="1" lang="ja-JP" altLang="en-US" dirty="0"/>
              <a:t>例えば、今時、何か事業者を調べるにはホームページを見ることが多いと思いますが、</a:t>
            </a:r>
            <a:endParaRPr kumimoji="1" lang="en-US" altLang="ja-JP" dirty="0"/>
          </a:p>
          <a:p>
            <a:r>
              <a:rPr kumimoji="1" lang="ja-JP" altLang="en-US" dirty="0"/>
              <a:t>まだまだ半分以上の事業者ではホームページを持っていません。</a:t>
            </a:r>
            <a:endParaRPr kumimoji="1" lang="en-US" altLang="ja-JP" dirty="0"/>
          </a:p>
          <a:p>
            <a:r>
              <a:rPr kumimoji="1" lang="ja-JP" altLang="en-US" dirty="0"/>
              <a:t>その他のビジネス用アプリなどのツールになれば、もっと導入されていないのが実態です。</a:t>
            </a:r>
            <a:endParaRPr kumimoji="1" lang="en-US" altLang="ja-JP" dirty="0"/>
          </a:p>
          <a:p>
            <a:endParaRPr kumimoji="1" lang="en-US" altLang="ja-JP" dirty="0"/>
          </a:p>
          <a:p>
            <a:r>
              <a:rPr kumimoji="1" lang="ja-JP" altLang="en-US" dirty="0"/>
              <a:t>その背景には、コストがかかり、効果がわからないという実態がありますが、</a:t>
            </a:r>
            <a:endParaRPr kumimoji="1" lang="en-US" altLang="ja-JP" dirty="0"/>
          </a:p>
          <a:p>
            <a:r>
              <a:rPr kumimoji="1" lang="ja-JP" altLang="en-US" dirty="0"/>
              <a:t>多くの事業者は日々、従来のやり方の仕事に追われ、</a:t>
            </a:r>
            <a:endParaRPr kumimoji="1" lang="en-US" altLang="ja-JP" dirty="0"/>
          </a:p>
          <a:p>
            <a:r>
              <a:rPr kumimoji="1" lang="ja-JP" altLang="en-US" dirty="0"/>
              <a:t>自ら</a:t>
            </a:r>
            <a:r>
              <a:rPr kumimoji="1" lang="en-US" altLang="ja-JP" dirty="0"/>
              <a:t>IT</a:t>
            </a:r>
            <a:r>
              <a:rPr kumimoji="1" lang="ja-JP" altLang="en-US" dirty="0"/>
              <a:t>活用の効果に気づくことは難しいといえます。</a:t>
            </a:r>
            <a:endParaRPr kumimoji="1" lang="en-US" altLang="ja-JP" dirty="0"/>
          </a:p>
          <a:p>
            <a:r>
              <a:rPr kumimoji="1" lang="ja-JP" altLang="en-US" dirty="0"/>
              <a:t>そこをフォローするのが支援者の方々で、</a:t>
            </a:r>
            <a:endParaRPr kumimoji="1" lang="en-US" altLang="ja-JP" dirty="0"/>
          </a:p>
          <a:p>
            <a:r>
              <a:rPr kumimoji="1" lang="ja-JP" altLang="en-US" dirty="0"/>
              <a:t>重要な役割を持っています。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7</a:t>
            </a:fld>
            <a:endParaRPr kumimoji="1" lang="ja-JP" altLang="en-US"/>
          </a:p>
        </p:txBody>
      </p:sp>
    </p:spTree>
    <p:extLst>
      <p:ext uri="{BB962C8B-B14F-4D97-AF65-F5344CB8AC3E}">
        <p14:creationId xmlns:p14="http://schemas.microsoft.com/office/powerpoint/2010/main" val="421211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ここからは支援を行う時の実際の流れをイメージしながら、</a:t>
            </a:r>
            <a:endParaRPr kumimoji="1" lang="en-US" altLang="ja-JP" dirty="0"/>
          </a:p>
          <a:p>
            <a:r>
              <a:rPr kumimoji="1" lang="ja-JP" altLang="en-US" dirty="0"/>
              <a:t>どのようにサポートブックを使うのか簡単に見ていきます。</a:t>
            </a:r>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8</a:t>
            </a:fld>
            <a:endParaRPr kumimoji="1" lang="ja-JP" altLang="en-US"/>
          </a:p>
        </p:txBody>
      </p:sp>
    </p:spTree>
    <p:extLst>
      <p:ext uri="{BB962C8B-B14F-4D97-AF65-F5344CB8AC3E}">
        <p14:creationId xmlns:p14="http://schemas.microsoft.com/office/powerpoint/2010/main" val="2931833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支援を①ヒアリング、②導入、③フォローの３つのステップに分けて考えます。</a:t>
            </a:r>
            <a:endParaRPr kumimoji="1" lang="en-US" altLang="ja-JP" dirty="0"/>
          </a:p>
          <a:p>
            <a:endParaRPr kumimoji="1" lang="en-US" altLang="ja-JP" dirty="0"/>
          </a:p>
          <a:p>
            <a:r>
              <a:rPr kumimoji="1" lang="ja-JP" altLang="en-US" dirty="0"/>
              <a:t>ビジネス用アプリの活用では、</a:t>
            </a:r>
            <a:endParaRPr kumimoji="1" lang="en-US" altLang="ja-JP" dirty="0"/>
          </a:p>
          <a:p>
            <a:r>
              <a:rPr kumimoji="1" lang="ja-JP" altLang="en-US" dirty="0"/>
              <a:t>ヒアリングだけ、導入だけなど一部だけでは、</a:t>
            </a:r>
            <a:endParaRPr kumimoji="1" lang="en-US" altLang="ja-JP" dirty="0"/>
          </a:p>
          <a:p>
            <a:r>
              <a:rPr kumimoji="1" lang="ja-JP" altLang="en-US" dirty="0"/>
              <a:t>支援効果は出にくいものが多いものです。</a:t>
            </a:r>
            <a:endParaRPr kumimoji="1" lang="en-US" altLang="ja-JP" dirty="0"/>
          </a:p>
          <a:p>
            <a:r>
              <a:rPr kumimoji="1" lang="ja-JP" altLang="en-US" dirty="0"/>
              <a:t>一連の流れ全体を意識しながら支援することが大切です。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9</a:t>
            </a:fld>
            <a:endParaRPr kumimoji="1" lang="ja-JP" altLang="en-US"/>
          </a:p>
        </p:txBody>
      </p:sp>
    </p:spTree>
    <p:extLst>
      <p:ext uri="{BB962C8B-B14F-4D97-AF65-F5344CB8AC3E}">
        <p14:creationId xmlns:p14="http://schemas.microsoft.com/office/powerpoint/2010/main" val="25723068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0" name="グループ化 9"/>
          <p:cNvGrpSpPr/>
          <p:nvPr userDrawn="1"/>
        </p:nvGrpSpPr>
        <p:grpSpPr>
          <a:xfrm rot="5400000">
            <a:off x="3555525" y="1269526"/>
            <a:ext cx="2032949" cy="9144000"/>
            <a:chOff x="3921518" y="0"/>
            <a:chExt cx="2936482" cy="9906000"/>
          </a:xfrm>
        </p:grpSpPr>
        <p:sp>
          <p:nvSpPr>
            <p:cNvPr id="11" name="フリーフォーム 10"/>
            <p:cNvSpPr/>
            <p:nvPr/>
          </p:nvSpPr>
          <p:spPr>
            <a:xfrm>
              <a:off x="3921518" y="0"/>
              <a:ext cx="2555697" cy="9906000"/>
            </a:xfrm>
            <a:custGeom>
              <a:avLst/>
              <a:gdLst>
                <a:gd name="connsiteX0" fmla="*/ 0 w 2555697"/>
                <a:gd name="connsiteY0" fmla="*/ 9900146 h 9906000"/>
                <a:gd name="connsiteX1" fmla="*/ 28255 w 2555697"/>
                <a:gd name="connsiteY1" fmla="*/ 9906000 h 9906000"/>
                <a:gd name="connsiteX2" fmla="*/ 0 w 2555697"/>
                <a:gd name="connsiteY2" fmla="*/ 9906000 h 9906000"/>
                <a:gd name="connsiteX3" fmla="*/ 28255 w 2555697"/>
                <a:gd name="connsiteY3" fmla="*/ 0 h 9906000"/>
                <a:gd name="connsiteX4" fmla="*/ 2555697 w 2555697"/>
                <a:gd name="connsiteY4" fmla="*/ 0 h 9906000"/>
                <a:gd name="connsiteX5" fmla="*/ 2555697 w 2555697"/>
                <a:gd name="connsiteY5" fmla="*/ 9906000 h 9906000"/>
                <a:gd name="connsiteX6" fmla="*/ 28255 w 2555697"/>
                <a:gd name="connsiteY6" fmla="*/ 9906000 h 9906000"/>
                <a:gd name="connsiteX7" fmla="*/ 1235469 w 2555697"/>
                <a:gd name="connsiteY7" fmla="*/ 4953000 h 9906000"/>
                <a:gd name="connsiteX8" fmla="*/ 28255 w 2555697"/>
                <a:gd name="connsiteY8" fmla="*/ 0 h 9906000"/>
                <a:gd name="connsiteX9" fmla="*/ 0 w 2555697"/>
                <a:gd name="connsiteY9" fmla="*/ 0 h 9906000"/>
                <a:gd name="connsiteX10" fmla="*/ 28255 w 2555697"/>
                <a:gd name="connsiteY10" fmla="*/ 0 h 9906000"/>
                <a:gd name="connsiteX11" fmla="*/ 0 w 2555697"/>
                <a:gd name="connsiteY11" fmla="*/ 5854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5697" h="9906000">
                  <a:moveTo>
                    <a:pt x="0" y="9900146"/>
                  </a:moveTo>
                  <a:lnTo>
                    <a:pt x="28255" y="9906000"/>
                  </a:lnTo>
                  <a:lnTo>
                    <a:pt x="0" y="9906000"/>
                  </a:lnTo>
                  <a:close/>
                  <a:moveTo>
                    <a:pt x="28255" y="0"/>
                  </a:moveTo>
                  <a:lnTo>
                    <a:pt x="2555697" y="0"/>
                  </a:lnTo>
                  <a:lnTo>
                    <a:pt x="2555697" y="9906000"/>
                  </a:lnTo>
                  <a:lnTo>
                    <a:pt x="28255" y="9906000"/>
                  </a:lnTo>
                  <a:cubicBezTo>
                    <a:pt x="694981" y="9906000"/>
                    <a:pt x="1235469" y="7688466"/>
                    <a:pt x="1235469" y="4953000"/>
                  </a:cubicBezTo>
                  <a:cubicBezTo>
                    <a:pt x="1235469" y="2217534"/>
                    <a:pt x="694981" y="0"/>
                    <a:pt x="28255" y="0"/>
                  </a:cubicBezTo>
                  <a:close/>
                  <a:moveTo>
                    <a:pt x="0" y="0"/>
                  </a:moveTo>
                  <a:lnTo>
                    <a:pt x="28255" y="0"/>
                  </a:lnTo>
                  <a:lnTo>
                    <a:pt x="0" y="5854"/>
                  </a:lnTo>
                  <a:close/>
                </a:path>
              </a:pathLst>
            </a:custGeom>
            <a:blipFill dpi="0" rotWithShape="1">
              <a:blip r:embed="rId2">
                <a:duotone>
                  <a:prstClr val="black"/>
                  <a:srgbClr val="5EAD17">
                    <a:tint val="45000"/>
                    <a:satMod val="400000"/>
                  </a:srgbClr>
                </a:duotone>
                <a:extLst>
                  <a:ext uri="{BEBA8EAE-BF5A-486C-A8C5-ECC9F3942E4B}">
                    <a14:imgProps xmlns:a14="http://schemas.microsoft.com/office/drawing/2010/main">
                      <a14:imgLayer r:embed="rId3">
                        <a14:imgEffect>
                          <a14:colorTemperature colorTemp="1659"/>
                        </a14:imgEffect>
                        <a14:imgEffect>
                          <a14:saturation sat="204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4302303" y="0"/>
              <a:ext cx="2555697" cy="9906000"/>
            </a:xfrm>
            <a:custGeom>
              <a:avLst/>
              <a:gdLst>
                <a:gd name="connsiteX0" fmla="*/ 0 w 2555697"/>
                <a:gd name="connsiteY0" fmla="*/ 9900146 h 9906000"/>
                <a:gd name="connsiteX1" fmla="*/ 28255 w 2555697"/>
                <a:gd name="connsiteY1" fmla="*/ 9906000 h 9906000"/>
                <a:gd name="connsiteX2" fmla="*/ 0 w 2555697"/>
                <a:gd name="connsiteY2" fmla="*/ 9906000 h 9906000"/>
                <a:gd name="connsiteX3" fmla="*/ 28255 w 2555697"/>
                <a:gd name="connsiteY3" fmla="*/ 0 h 9906000"/>
                <a:gd name="connsiteX4" fmla="*/ 2555697 w 2555697"/>
                <a:gd name="connsiteY4" fmla="*/ 0 h 9906000"/>
                <a:gd name="connsiteX5" fmla="*/ 2555697 w 2555697"/>
                <a:gd name="connsiteY5" fmla="*/ 9906000 h 9906000"/>
                <a:gd name="connsiteX6" fmla="*/ 28255 w 2555697"/>
                <a:gd name="connsiteY6" fmla="*/ 9906000 h 9906000"/>
                <a:gd name="connsiteX7" fmla="*/ 1235469 w 2555697"/>
                <a:gd name="connsiteY7" fmla="*/ 4953000 h 9906000"/>
                <a:gd name="connsiteX8" fmla="*/ 28255 w 2555697"/>
                <a:gd name="connsiteY8" fmla="*/ 0 h 9906000"/>
                <a:gd name="connsiteX9" fmla="*/ 0 w 2555697"/>
                <a:gd name="connsiteY9" fmla="*/ 0 h 9906000"/>
                <a:gd name="connsiteX10" fmla="*/ 28255 w 2555697"/>
                <a:gd name="connsiteY10" fmla="*/ 0 h 9906000"/>
                <a:gd name="connsiteX11" fmla="*/ 0 w 2555697"/>
                <a:gd name="connsiteY11" fmla="*/ 5854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5697" h="9906000">
                  <a:moveTo>
                    <a:pt x="0" y="9900146"/>
                  </a:moveTo>
                  <a:lnTo>
                    <a:pt x="28255" y="9906000"/>
                  </a:lnTo>
                  <a:lnTo>
                    <a:pt x="0" y="9906000"/>
                  </a:lnTo>
                  <a:close/>
                  <a:moveTo>
                    <a:pt x="28255" y="0"/>
                  </a:moveTo>
                  <a:lnTo>
                    <a:pt x="2555697" y="0"/>
                  </a:lnTo>
                  <a:lnTo>
                    <a:pt x="2555697" y="9906000"/>
                  </a:lnTo>
                  <a:lnTo>
                    <a:pt x="28255" y="9906000"/>
                  </a:lnTo>
                  <a:cubicBezTo>
                    <a:pt x="694981" y="9906000"/>
                    <a:pt x="1235469" y="7688466"/>
                    <a:pt x="1235469" y="4953000"/>
                  </a:cubicBezTo>
                  <a:cubicBezTo>
                    <a:pt x="1235469" y="2217534"/>
                    <a:pt x="694981" y="0"/>
                    <a:pt x="28255" y="0"/>
                  </a:cubicBezTo>
                  <a:close/>
                  <a:moveTo>
                    <a:pt x="0" y="0"/>
                  </a:moveTo>
                  <a:lnTo>
                    <a:pt x="28255" y="0"/>
                  </a:lnTo>
                  <a:lnTo>
                    <a:pt x="0" y="5854"/>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Title 1"/>
          <p:cNvSpPr>
            <a:spLocks noGrp="1"/>
          </p:cNvSpPr>
          <p:nvPr>
            <p:ph type="ctrTitle"/>
          </p:nvPr>
        </p:nvSpPr>
        <p:spPr>
          <a:xfrm>
            <a:off x="1256562" y="2837535"/>
            <a:ext cx="6711991" cy="778562"/>
          </a:xfrm>
        </p:spPr>
        <p:txBody>
          <a:bodyPr anchor="b"/>
          <a:lstStyle>
            <a:lvl1pPr algn="ctr">
              <a:defRPr sz="4000">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165062" y="4265234"/>
            <a:ext cx="4849271" cy="477847"/>
          </a:xfrm>
        </p:spPr>
        <p:txBody>
          <a:bodyPr/>
          <a:lstStyle>
            <a:lvl1pPr marL="0" indent="0" algn="ctr">
              <a:buNone/>
              <a:defRPr sz="24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1BF2DD-15A7-47AF-AA6C-E3E44B8190CB}" type="datetime1">
              <a:rPr kumimoji="1" lang="ja-JP" altLang="en-US" smtClean="0"/>
              <a:t>2020/6/3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50EC12-811F-46AD-A32B-A8D153411F95}" type="slidenum">
              <a:rPr kumimoji="1" lang="ja-JP" altLang="en-US" smtClean="0"/>
              <a:t>‹#›</a:t>
            </a:fld>
            <a:endParaRPr kumimoji="1" lang="ja-JP" altLang="en-US"/>
          </a:p>
        </p:txBody>
      </p:sp>
      <p:grpSp>
        <p:nvGrpSpPr>
          <p:cNvPr id="7" name="グループ化 6"/>
          <p:cNvGrpSpPr/>
          <p:nvPr userDrawn="1"/>
        </p:nvGrpSpPr>
        <p:grpSpPr>
          <a:xfrm>
            <a:off x="1616940" y="3696888"/>
            <a:ext cx="5951220" cy="318851"/>
            <a:chOff x="2491200" y="3681649"/>
            <a:chExt cx="4543200" cy="122470"/>
          </a:xfrm>
        </p:grpSpPr>
        <p:sp>
          <p:nvSpPr>
            <p:cNvPr id="8" name="正方形/長方形 7"/>
            <p:cNvSpPr/>
            <p:nvPr/>
          </p:nvSpPr>
          <p:spPr>
            <a:xfrm>
              <a:off x="2491200" y="3758400"/>
              <a:ext cx="4543200" cy="45719"/>
            </a:xfrm>
            <a:prstGeom prst="rect">
              <a:avLst/>
            </a:prstGeom>
            <a:solidFill>
              <a:srgbClr val="14141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正方形/長方形 8"/>
            <p:cNvSpPr/>
            <p:nvPr/>
          </p:nvSpPr>
          <p:spPr>
            <a:xfrm>
              <a:off x="2491200" y="3681649"/>
              <a:ext cx="4543200" cy="45719"/>
            </a:xfrm>
            <a:prstGeom prst="rect">
              <a:avLst/>
            </a:prstGeom>
            <a:solidFill>
              <a:srgbClr val="D15840"/>
            </a:solidFill>
            <a:ln>
              <a:solidFill>
                <a:srgbClr val="D1584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9327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0" y="6442079"/>
            <a:ext cx="2057400" cy="365125"/>
          </a:xfrm>
        </p:spPr>
        <p:txBody>
          <a:bodyPr/>
          <a:lstStyle/>
          <a:p>
            <a:fld id="{EE8301DD-4CB0-4A31-9319-12AFD4885E3A}" type="datetime1">
              <a:rPr kumimoji="1" lang="ja-JP" altLang="en-US" smtClean="0"/>
              <a:t>2020/6/3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54777"/>
            <a:ext cx="2057400" cy="365125"/>
          </a:xfrm>
        </p:spPr>
        <p:txBody>
          <a:bodyPr/>
          <a:lstStyle/>
          <a:p>
            <a:fld id="{FF50EC12-811F-46AD-A32B-A8D153411F95}" type="slidenum">
              <a:rPr kumimoji="1" lang="ja-JP" altLang="en-US" smtClean="0"/>
              <a:t>‹#›</a:t>
            </a:fld>
            <a:endParaRPr kumimoji="1" lang="ja-JP" altLang="en-US"/>
          </a:p>
        </p:txBody>
      </p:sp>
    </p:spTree>
    <p:extLst>
      <p:ext uri="{BB962C8B-B14F-4D97-AF65-F5344CB8AC3E}">
        <p14:creationId xmlns:p14="http://schemas.microsoft.com/office/powerpoint/2010/main" val="2666099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2400" y="97877"/>
            <a:ext cx="3762255" cy="426804"/>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02400" y="82273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26127" y="642620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4305B-BFEE-43B1-951D-AAC835C49222}" type="datetime1">
              <a:rPr kumimoji="1" lang="ja-JP" altLang="en-US" smtClean="0"/>
              <a:t>2020/6/3</a:t>
            </a:fld>
            <a:endParaRPr kumimoji="1" lang="ja-JP" altLang="en-US"/>
          </a:p>
        </p:txBody>
      </p:sp>
      <p:sp>
        <p:nvSpPr>
          <p:cNvPr id="5" name="Footer Placeholder 4"/>
          <p:cNvSpPr>
            <a:spLocks noGrp="1"/>
          </p:cNvSpPr>
          <p:nvPr>
            <p:ph type="ftr" sz="quarter" idx="3"/>
          </p:nvPr>
        </p:nvSpPr>
        <p:spPr>
          <a:xfrm>
            <a:off x="3016413" y="64738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35400" y="647382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0EC12-811F-46AD-A32B-A8D153411F95}" type="slidenum">
              <a:rPr kumimoji="1" lang="ja-JP" altLang="en-US" smtClean="0"/>
              <a:t>‹#›</a:t>
            </a:fld>
            <a:endParaRPr kumimoji="1" lang="ja-JP" altLang="en-US"/>
          </a:p>
        </p:txBody>
      </p:sp>
      <p:grpSp>
        <p:nvGrpSpPr>
          <p:cNvPr id="7" name="グループ化 6"/>
          <p:cNvGrpSpPr/>
          <p:nvPr userDrawn="1"/>
        </p:nvGrpSpPr>
        <p:grpSpPr>
          <a:xfrm>
            <a:off x="302400" y="535737"/>
            <a:ext cx="8690400" cy="106703"/>
            <a:chOff x="86400" y="528370"/>
            <a:chExt cx="4543200" cy="173830"/>
          </a:xfrm>
        </p:grpSpPr>
        <p:sp>
          <p:nvSpPr>
            <p:cNvPr id="8" name="正方形/長方形 7"/>
            <p:cNvSpPr/>
            <p:nvPr/>
          </p:nvSpPr>
          <p:spPr>
            <a:xfrm>
              <a:off x="86400" y="656480"/>
              <a:ext cx="4543200" cy="45720"/>
            </a:xfrm>
            <a:prstGeom prst="rect">
              <a:avLst/>
            </a:prstGeom>
            <a:solidFill>
              <a:srgbClr val="14141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正方形/長方形 8"/>
            <p:cNvSpPr/>
            <p:nvPr/>
          </p:nvSpPr>
          <p:spPr>
            <a:xfrm>
              <a:off x="86400" y="528370"/>
              <a:ext cx="4543200" cy="45719"/>
            </a:xfrm>
            <a:prstGeom prst="rect">
              <a:avLst/>
            </a:prstGeom>
            <a:solidFill>
              <a:srgbClr val="D15840"/>
            </a:solidFill>
            <a:ln>
              <a:solidFill>
                <a:srgbClr val="D1584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59943894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kumimoji="1" sz="2400" b="1" kern="1200">
          <a:solidFill>
            <a:schemeClr val="tx1">
              <a:lumMod val="75000"/>
              <a:lumOff val="25000"/>
            </a:schemeClr>
          </a:solidFill>
          <a:latin typeface="MS UI Gothic" panose="020B0600070205080204" pitchFamily="50" charset="-128"/>
          <a:ea typeface="MS UI Gothic"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S UI Gothic" panose="020B0600070205080204" pitchFamily="50" charset="-128"/>
          <a:ea typeface="MS UI Gothic"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UI Gothic" panose="020B0600070205080204" pitchFamily="50" charset="-128"/>
          <a:ea typeface="MS UI Gothic"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UI Gothic" panose="020B0600070205080204" pitchFamily="50" charset="-128"/>
          <a:ea typeface="MS UI Gothic"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S UI Gothic" panose="020B0600070205080204" pitchFamily="50" charset="-128"/>
          <a:ea typeface="MS UI Gothic"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S UI Gothic" panose="020B0600070205080204" pitchFamily="50" charset="-128"/>
          <a:ea typeface="MS UI Gothic"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84760" y="2049529"/>
            <a:ext cx="5615580" cy="954107"/>
          </a:xfrm>
          <a:prstGeom prst="rect">
            <a:avLst/>
          </a:prstGeom>
          <a:noFill/>
        </p:spPr>
        <p:txBody>
          <a:bodyPr wrap="square" rtlCol="0">
            <a:spAutoFit/>
          </a:bodyPr>
          <a:lstStyle/>
          <a:p>
            <a:pPr algn="ctr"/>
            <a:r>
              <a:rPr lang="ja-JP" altLang="en-US" sz="2400" b="1" dirty="0">
                <a:latin typeface="Meiryo UI" panose="020B0604030504040204" pitchFamily="50" charset="-128"/>
                <a:ea typeface="Meiryo UI" panose="020B0604030504040204" pitchFamily="50" charset="-128"/>
              </a:rPr>
              <a:t>支援者のための</a:t>
            </a:r>
            <a:endParaRPr lang="en-US" altLang="ja-JP" sz="2400" b="1" dirty="0">
              <a:latin typeface="Meiryo UI" panose="020B0604030504040204" pitchFamily="50" charset="-128"/>
              <a:ea typeface="Meiryo UI" panose="020B0604030504040204" pitchFamily="50" charset="-128"/>
            </a:endParaRPr>
          </a:p>
          <a:p>
            <a:pPr algn="ctr"/>
            <a:r>
              <a:rPr kumimoji="1" lang="ja-JP" altLang="en-US" sz="3200" b="1" dirty="0">
                <a:latin typeface="Meiryo UI" panose="020B0604030504040204" pitchFamily="50" charset="-128"/>
                <a:ea typeface="Meiryo UI" panose="020B0604030504040204" pitchFamily="50" charset="-128"/>
              </a:rPr>
              <a:t>ビジネス用アプリ導入支援</a:t>
            </a:r>
          </a:p>
        </p:txBody>
      </p:sp>
      <p:grpSp>
        <p:nvGrpSpPr>
          <p:cNvPr id="3" name="グループ化 2"/>
          <p:cNvGrpSpPr/>
          <p:nvPr/>
        </p:nvGrpSpPr>
        <p:grpSpPr>
          <a:xfrm>
            <a:off x="1616940" y="3696888"/>
            <a:ext cx="5951220" cy="318851"/>
            <a:chOff x="2491200" y="3681649"/>
            <a:chExt cx="4543200" cy="122470"/>
          </a:xfrm>
        </p:grpSpPr>
        <p:sp>
          <p:nvSpPr>
            <p:cNvPr id="6" name="正方形/長方形 5"/>
            <p:cNvSpPr/>
            <p:nvPr/>
          </p:nvSpPr>
          <p:spPr>
            <a:xfrm>
              <a:off x="2491200" y="3758400"/>
              <a:ext cx="4543200" cy="45719"/>
            </a:xfrm>
            <a:prstGeom prst="rect">
              <a:avLst/>
            </a:prstGeom>
            <a:solidFill>
              <a:srgbClr val="14141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正方形/長方形 6"/>
            <p:cNvSpPr/>
            <p:nvPr/>
          </p:nvSpPr>
          <p:spPr>
            <a:xfrm>
              <a:off x="2491200" y="3681649"/>
              <a:ext cx="4543200" cy="45719"/>
            </a:xfrm>
            <a:prstGeom prst="rect">
              <a:avLst/>
            </a:prstGeom>
            <a:solidFill>
              <a:srgbClr val="D15840"/>
            </a:solidFill>
            <a:ln>
              <a:solidFill>
                <a:srgbClr val="D1584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FF50EC12-811F-46AD-A32B-A8D153411F95}" type="slidenum">
              <a:rPr kumimoji="1" lang="ja-JP" altLang="en-US" smtClean="0"/>
              <a:t>1</a:t>
            </a:fld>
            <a:endParaRPr kumimoji="1" lang="ja-JP" altLang="en-US"/>
          </a:p>
        </p:txBody>
      </p:sp>
      <p:sp>
        <p:nvSpPr>
          <p:cNvPr id="8" name="テキスト ボックス 7"/>
          <p:cNvSpPr txBox="1"/>
          <p:nvPr/>
        </p:nvSpPr>
        <p:spPr>
          <a:xfrm>
            <a:off x="3147060" y="4561431"/>
            <a:ext cx="2682240" cy="646331"/>
          </a:xfrm>
          <a:prstGeom prst="rect">
            <a:avLst/>
          </a:prstGeom>
          <a:noFill/>
        </p:spPr>
        <p:txBody>
          <a:bodyPr wrap="square" rtlCol="0">
            <a:spAutoFit/>
          </a:bodyPr>
          <a:lstStyle/>
          <a:p>
            <a:pPr algn="ctr"/>
            <a:r>
              <a:rPr kumimoji="1" lang="en-US" altLang="ja-JP" dirty="0">
                <a:latin typeface="Meiryo UI" panose="020B0604030504040204" pitchFamily="50" charset="-128"/>
                <a:ea typeface="Meiryo UI" panose="020B0604030504040204" pitchFamily="50" charset="-128"/>
              </a:rPr>
              <a:t>2020</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中小機構　経営支援部</a:t>
            </a:r>
          </a:p>
        </p:txBody>
      </p:sp>
      <p:sp>
        <p:nvSpPr>
          <p:cNvPr id="10" name="角丸四角形 9"/>
          <p:cNvSpPr/>
          <p:nvPr/>
        </p:nvSpPr>
        <p:spPr>
          <a:xfrm>
            <a:off x="2767384" y="3084427"/>
            <a:ext cx="4003787" cy="570940"/>
          </a:xfrm>
          <a:prstGeom prst="roundRect">
            <a:avLst>
              <a:gd name="adj" fmla="val 50000"/>
            </a:avLst>
          </a:prstGeom>
          <a:solidFill>
            <a:srgbClr val="E94620"/>
          </a:solidFill>
        </p:spPr>
        <p:txBody>
          <a:bodyPr wrap="square">
            <a:noAutofit/>
          </a:bodyPr>
          <a:lstStyle/>
          <a:p>
            <a:pPr algn="ctr"/>
            <a:r>
              <a:rPr lang="ja-JP" altLang="ja-JP" sz="2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サポートブック</a:t>
            </a:r>
            <a:r>
              <a:rPr lang="ja-JP" altLang="en-US" sz="2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サマリー</a:t>
            </a:r>
            <a:endParaRPr lang="ja-JP"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p:cNvPicPr>
            <a:picLocks noChangeAspect="1"/>
          </p:cNvPicPr>
          <p:nvPr/>
        </p:nvPicPr>
        <p:blipFill>
          <a:blip r:embed="rId3"/>
          <a:stretch>
            <a:fillRect/>
          </a:stretch>
        </p:blipFill>
        <p:spPr>
          <a:xfrm>
            <a:off x="7089707" y="234025"/>
            <a:ext cx="1832198" cy="1405812"/>
          </a:xfrm>
          <a:prstGeom prst="rect">
            <a:avLst/>
          </a:prstGeom>
        </p:spPr>
      </p:pic>
      <p:sp>
        <p:nvSpPr>
          <p:cNvPr id="14" name="正方形/長方形 13"/>
          <p:cNvSpPr/>
          <p:nvPr/>
        </p:nvSpPr>
        <p:spPr>
          <a:xfrm>
            <a:off x="4122108" y="4063569"/>
            <a:ext cx="1294341" cy="400110"/>
          </a:xfrm>
          <a:prstGeom prst="rect">
            <a:avLst/>
          </a:prstGeom>
        </p:spPr>
        <p:txBody>
          <a:bodyPr wrap="square">
            <a:spAutoFit/>
          </a:bodyPr>
          <a:lstStyle/>
          <a:p>
            <a:r>
              <a:rPr lang="ja-JP" altLang="en-US"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改訂版</a:t>
            </a:r>
            <a:endPar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59754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400" y="97877"/>
            <a:ext cx="8524100" cy="426804"/>
          </a:xfrm>
        </p:spPr>
        <p:txBody>
          <a:bodyPr/>
          <a:lstStyle/>
          <a:p>
            <a:r>
              <a:rPr lang="ja-JP" altLang="en-US" dirty="0">
                <a:latin typeface="Meiryo UI" panose="020B0604030504040204" pitchFamily="50" charset="-128"/>
                <a:ea typeface="Meiryo UI" panose="020B0604030504040204" pitchFamily="50" charset="-128"/>
              </a:rPr>
              <a:t>ステップ</a:t>
            </a:r>
            <a:r>
              <a:rPr lang="en-US" altLang="ja-JP" dirty="0">
                <a:latin typeface="Meiryo UI" panose="020B0604030504040204" pitchFamily="50" charset="-128"/>
                <a:ea typeface="Meiryo UI" panose="020B0604030504040204" pitchFamily="50" charset="-128"/>
              </a:rPr>
              <a:t>①</a:t>
            </a:r>
            <a:r>
              <a:rPr lang="ja-JP" altLang="en-US" dirty="0">
                <a:latin typeface="Meiryo UI" panose="020B0604030504040204" pitchFamily="50" charset="-128"/>
                <a:ea typeface="Meiryo UI" panose="020B0604030504040204" pitchFamily="50" charset="-128"/>
              </a:rPr>
              <a:t>ヒアリングとビジネス用アプリの検討</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10</a:t>
            </a:fld>
            <a:endParaRPr kumimoji="1" lang="ja-JP" altLang="en-US"/>
          </a:p>
        </p:txBody>
      </p:sp>
      <p:pic>
        <p:nvPicPr>
          <p:cNvPr id="5" name="図 4"/>
          <p:cNvPicPr>
            <a:picLocks noChangeAspect="1"/>
          </p:cNvPicPr>
          <p:nvPr/>
        </p:nvPicPr>
        <p:blipFill>
          <a:blip r:embed="rId3"/>
          <a:stretch>
            <a:fillRect/>
          </a:stretch>
        </p:blipFill>
        <p:spPr>
          <a:xfrm>
            <a:off x="302400" y="2191386"/>
            <a:ext cx="8655778" cy="3218814"/>
          </a:xfrm>
          <a:prstGeom prst="rect">
            <a:avLst/>
          </a:prstGeom>
        </p:spPr>
      </p:pic>
      <p:sp>
        <p:nvSpPr>
          <p:cNvPr id="6" name="角丸四角形 5"/>
          <p:cNvSpPr/>
          <p:nvPr/>
        </p:nvSpPr>
        <p:spPr>
          <a:xfrm>
            <a:off x="452437" y="754198"/>
            <a:ext cx="8233708" cy="1023802"/>
          </a:xfrm>
          <a:prstGeom prst="roundRect">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①問題や②狙いたい効果をヒアリングしながら第３章の「</a:t>
            </a:r>
            <a: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こんな事業者におススメ！」を確認して導入すべきアプリ種別を考えましょう</a:t>
            </a:r>
            <a:endParaRPr kumimoji="1" lang="ja-JP" altLang="en-US" sz="2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角丸四角形 6"/>
          <p:cNvSpPr/>
          <p:nvPr/>
        </p:nvSpPr>
        <p:spPr>
          <a:xfrm>
            <a:off x="302400" y="5773738"/>
            <a:ext cx="8484018" cy="681039"/>
          </a:xfrm>
          <a:prstGeom prst="roundRect">
            <a:avLst/>
          </a:pr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rgbClr val="D15840"/>
                </a:solidFill>
                <a:latin typeface="Meiryo UI" panose="020B0604030504040204" pitchFamily="50" charset="-128"/>
                <a:ea typeface="Meiryo UI" panose="020B0604030504040204" pitchFamily="50" charset="-128"/>
              </a:rPr>
              <a:t>P31</a:t>
            </a:r>
            <a:r>
              <a:rPr kumimoji="1" lang="ja-JP" altLang="en-US" sz="2400" b="1" dirty="0">
                <a:solidFill>
                  <a:srgbClr val="D15840"/>
                </a:solidFill>
                <a:latin typeface="Meiryo UI" panose="020B0604030504040204" pitchFamily="50" charset="-128"/>
                <a:ea typeface="Meiryo UI" panose="020B0604030504040204" pitchFamily="50" charset="-128"/>
              </a:rPr>
              <a:t>以降と合わせて参照しましょう</a:t>
            </a:r>
          </a:p>
        </p:txBody>
      </p:sp>
      <p:sp>
        <p:nvSpPr>
          <p:cNvPr id="8" name="角丸四角形 7"/>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9" name="角丸四角形 8"/>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P13</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46178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400" y="97877"/>
            <a:ext cx="5946000" cy="426804"/>
          </a:xfrm>
        </p:spPr>
        <p:txBody>
          <a:bodyPr/>
          <a:lstStyle/>
          <a:p>
            <a:r>
              <a:rPr lang="ja-JP" altLang="en-US" dirty="0">
                <a:latin typeface="Meiryo UI" panose="020B0604030504040204" pitchFamily="50" charset="-128"/>
                <a:ea typeface="Meiryo UI" panose="020B0604030504040204" pitchFamily="50" charset="-128"/>
              </a:rPr>
              <a:t>ステップごとのチェックシート</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11</a:t>
            </a:fld>
            <a:endParaRPr kumimoji="1" lang="ja-JP" altLang="en-US"/>
          </a:p>
        </p:txBody>
      </p:sp>
      <p:pic>
        <p:nvPicPr>
          <p:cNvPr id="3" name="図 2"/>
          <p:cNvPicPr>
            <a:picLocks noChangeAspect="1"/>
          </p:cNvPicPr>
          <p:nvPr/>
        </p:nvPicPr>
        <p:blipFill>
          <a:blip r:embed="rId3"/>
          <a:stretch>
            <a:fillRect/>
          </a:stretch>
        </p:blipFill>
        <p:spPr>
          <a:xfrm>
            <a:off x="302400" y="901700"/>
            <a:ext cx="2843353" cy="4114800"/>
          </a:xfrm>
          <a:prstGeom prst="rect">
            <a:avLst/>
          </a:prstGeom>
          <a:ln>
            <a:solidFill>
              <a:schemeClr val="bg1">
                <a:lumMod val="85000"/>
              </a:schemeClr>
            </a:solidFill>
          </a:ln>
        </p:spPr>
      </p:pic>
      <p:pic>
        <p:nvPicPr>
          <p:cNvPr id="5" name="図 4"/>
          <p:cNvPicPr>
            <a:picLocks noChangeAspect="1"/>
          </p:cNvPicPr>
          <p:nvPr/>
        </p:nvPicPr>
        <p:blipFill>
          <a:blip r:embed="rId4"/>
          <a:stretch>
            <a:fillRect/>
          </a:stretch>
        </p:blipFill>
        <p:spPr>
          <a:xfrm>
            <a:off x="3233855" y="901700"/>
            <a:ext cx="2843086" cy="4114800"/>
          </a:xfrm>
          <a:prstGeom prst="rect">
            <a:avLst/>
          </a:prstGeom>
          <a:ln>
            <a:solidFill>
              <a:schemeClr val="bg1">
                <a:lumMod val="85000"/>
              </a:schemeClr>
            </a:solidFill>
          </a:ln>
        </p:spPr>
      </p:pic>
      <p:pic>
        <p:nvPicPr>
          <p:cNvPr id="6" name="図 5"/>
          <p:cNvPicPr>
            <a:picLocks noChangeAspect="1"/>
          </p:cNvPicPr>
          <p:nvPr/>
        </p:nvPicPr>
        <p:blipFill>
          <a:blip r:embed="rId5"/>
          <a:stretch>
            <a:fillRect/>
          </a:stretch>
        </p:blipFill>
        <p:spPr>
          <a:xfrm>
            <a:off x="6165043" y="901700"/>
            <a:ext cx="2844484" cy="4114800"/>
          </a:xfrm>
          <a:prstGeom prst="rect">
            <a:avLst/>
          </a:prstGeom>
          <a:ln>
            <a:solidFill>
              <a:schemeClr val="bg1">
                <a:lumMod val="85000"/>
              </a:schemeClr>
            </a:solidFill>
          </a:ln>
        </p:spPr>
      </p:pic>
      <p:sp>
        <p:nvSpPr>
          <p:cNvPr id="7" name="角丸四角形 6"/>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P45</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角丸四角形 8">
            <a:extLst>
              <a:ext uri="{FF2B5EF4-FFF2-40B4-BE49-F238E27FC236}">
                <a16:creationId xmlns:a16="http://schemas.microsoft.com/office/drawing/2014/main" id="{8D9D85C7-C9C6-2848-8167-1BCBA1B4E320}"/>
              </a:ext>
            </a:extLst>
          </p:cNvPr>
          <p:cNvSpPr/>
          <p:nvPr/>
        </p:nvSpPr>
        <p:spPr>
          <a:xfrm>
            <a:off x="214298" y="875336"/>
            <a:ext cx="3019557" cy="1570535"/>
          </a:xfrm>
          <a:prstGeom prst="roundRect">
            <a:avLst/>
          </a:prstGeom>
          <a:noFill/>
          <a:ln w="38100">
            <a:solidFill>
              <a:srgbClr val="FF0000"/>
            </a:solidFill>
            <a:prstDash val="solid"/>
          </a:ln>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10" name="角丸四角形 9">
            <a:extLst>
              <a:ext uri="{FF2B5EF4-FFF2-40B4-BE49-F238E27FC236}">
                <a16:creationId xmlns:a16="http://schemas.microsoft.com/office/drawing/2014/main" id="{573E26A6-BA08-124D-AC5D-E24E6B36FB7E}"/>
              </a:ext>
            </a:extLst>
          </p:cNvPr>
          <p:cNvSpPr/>
          <p:nvPr/>
        </p:nvSpPr>
        <p:spPr>
          <a:xfrm>
            <a:off x="3321958" y="1809376"/>
            <a:ext cx="2657502" cy="636494"/>
          </a:xfrm>
          <a:prstGeom prst="roundRect">
            <a:avLst/>
          </a:prstGeom>
          <a:noFill/>
          <a:ln w="38100">
            <a:solidFill>
              <a:srgbClr val="FF0000"/>
            </a:solidFill>
            <a:prstDash val="solid"/>
          </a:ln>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pic>
        <p:nvPicPr>
          <p:cNvPr id="11" name="図 10"/>
          <p:cNvPicPr>
            <a:picLocks noChangeAspect="1"/>
          </p:cNvPicPr>
          <p:nvPr/>
        </p:nvPicPr>
        <p:blipFill>
          <a:blip r:embed="rId6"/>
          <a:stretch>
            <a:fillRect/>
          </a:stretch>
        </p:blipFill>
        <p:spPr>
          <a:xfrm>
            <a:off x="6112953" y="5335229"/>
            <a:ext cx="753514" cy="1278251"/>
          </a:xfrm>
          <a:prstGeom prst="rect">
            <a:avLst/>
          </a:prstGeom>
        </p:spPr>
      </p:pic>
      <p:pic>
        <p:nvPicPr>
          <p:cNvPr id="12" name="図 11"/>
          <p:cNvPicPr>
            <a:picLocks noChangeAspect="1"/>
          </p:cNvPicPr>
          <p:nvPr/>
        </p:nvPicPr>
        <p:blipFill>
          <a:blip r:embed="rId7"/>
          <a:stretch>
            <a:fillRect/>
          </a:stretch>
        </p:blipFill>
        <p:spPr>
          <a:xfrm>
            <a:off x="7277260" y="5264929"/>
            <a:ext cx="723740" cy="1302733"/>
          </a:xfrm>
          <a:prstGeom prst="rect">
            <a:avLst/>
          </a:prstGeom>
        </p:spPr>
      </p:pic>
    </p:spTree>
    <p:extLst>
      <p:ext uri="{BB962C8B-B14F-4D97-AF65-F5344CB8AC3E}">
        <p14:creationId xmlns:p14="http://schemas.microsoft.com/office/powerpoint/2010/main" val="54927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rotWithShape="1">
          <a:blip r:embed="rId3"/>
          <a:srcRect t="6586" b="64236"/>
          <a:stretch/>
        </p:blipFill>
        <p:spPr>
          <a:xfrm>
            <a:off x="364752" y="1582093"/>
            <a:ext cx="8273585" cy="3491931"/>
          </a:xfrm>
          <a:prstGeom prst="rect">
            <a:avLst/>
          </a:prstGeom>
          <a:ln>
            <a:solidFill>
              <a:schemeClr val="tx1">
                <a:lumMod val="50000"/>
                <a:lumOff val="50000"/>
              </a:schemeClr>
            </a:solidFill>
          </a:ln>
        </p:spPr>
      </p:pic>
      <p:sp>
        <p:nvSpPr>
          <p:cNvPr id="29" name="角丸四角形 28"/>
          <p:cNvSpPr/>
          <p:nvPr/>
        </p:nvSpPr>
        <p:spPr>
          <a:xfrm>
            <a:off x="4905044" y="4744483"/>
            <a:ext cx="3391790" cy="412719"/>
          </a:xfrm>
          <a:prstGeom prst="roundRect">
            <a:avLst/>
          </a:prstGeom>
          <a:noFill/>
          <a:ln w="38100">
            <a:solidFill>
              <a:srgbClr val="FF0000"/>
            </a:solidFill>
            <a:prstDash val="solid"/>
          </a:ln>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31" name="角丸四角形 30"/>
          <p:cNvSpPr/>
          <p:nvPr/>
        </p:nvSpPr>
        <p:spPr>
          <a:xfrm>
            <a:off x="4922974" y="2553223"/>
            <a:ext cx="3085084" cy="988636"/>
          </a:xfrm>
          <a:prstGeom prst="roundRect">
            <a:avLst/>
          </a:prstGeom>
          <a:noFill/>
          <a:ln w="38100">
            <a:solidFill>
              <a:srgbClr val="FF0000"/>
            </a:solidFill>
            <a:prstDash val="solid"/>
          </a:ln>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2" name="タイトル 1"/>
          <p:cNvSpPr>
            <a:spLocks noGrp="1"/>
          </p:cNvSpPr>
          <p:nvPr>
            <p:ph type="title"/>
          </p:nvPr>
        </p:nvSpPr>
        <p:spPr>
          <a:xfrm>
            <a:off x="302400" y="97877"/>
            <a:ext cx="5946000" cy="426804"/>
          </a:xfrm>
        </p:spPr>
        <p:txBody>
          <a:bodyPr/>
          <a:lstStyle/>
          <a:p>
            <a:r>
              <a:rPr lang="ja-JP" altLang="en-US">
                <a:latin typeface="Meiryo UI" panose="020B0604030504040204" pitchFamily="50" charset="-128"/>
                <a:ea typeface="Meiryo UI" panose="020B0604030504040204" pitchFamily="50" charset="-128"/>
              </a:rPr>
              <a:t>ステップ①ヒアリングチェックシート</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12</a:t>
            </a:fld>
            <a:endParaRPr kumimoji="1" lang="ja-JP" altLang="en-US"/>
          </a:p>
        </p:txBody>
      </p:sp>
      <p:sp>
        <p:nvSpPr>
          <p:cNvPr id="25" name="正方形/長方形 24"/>
          <p:cNvSpPr/>
          <p:nvPr/>
        </p:nvSpPr>
        <p:spPr>
          <a:xfrm>
            <a:off x="328372" y="724526"/>
            <a:ext cx="8637828" cy="600424"/>
          </a:xfrm>
          <a:prstGeom prst="rect">
            <a:avLst/>
          </a:prstGeom>
          <a:solidFill>
            <a:srgbClr val="E5F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475761" y="883418"/>
            <a:ext cx="6118887" cy="369332"/>
          </a:xfrm>
          <a:prstGeom prst="rect">
            <a:avLst/>
          </a:prstGeom>
          <a:noFill/>
        </p:spPr>
        <p:txBody>
          <a:bodyPr wrap="square" rtlCol="0">
            <a:spAutoFit/>
          </a:bodyPr>
          <a:lstStyle/>
          <a:p>
            <a:r>
              <a:rPr lang="ja-JP" altLang="en-US" b="1" dirty="0">
                <a:solidFill>
                  <a:srgbClr val="640000"/>
                </a:solidFill>
                <a:latin typeface="Meiryo UI" panose="020B0604030504040204" pitchFamily="50" charset="-128"/>
                <a:ea typeface="Meiryo UI" panose="020B0604030504040204" pitchFamily="50" charset="-128"/>
              </a:rPr>
              <a:t>従業員</a:t>
            </a:r>
            <a:r>
              <a:rPr lang="en-US" altLang="ja-JP" b="1" dirty="0">
                <a:solidFill>
                  <a:srgbClr val="640000"/>
                </a:solidFill>
                <a:latin typeface="Meiryo UI" panose="020B0604030504040204" pitchFamily="50" charset="-128"/>
                <a:ea typeface="Meiryo UI" panose="020B0604030504040204" pitchFamily="50" charset="-128"/>
              </a:rPr>
              <a:t>30</a:t>
            </a:r>
            <a:r>
              <a:rPr lang="ja-JP" altLang="en-US" b="1" dirty="0">
                <a:solidFill>
                  <a:srgbClr val="640000"/>
                </a:solidFill>
                <a:latin typeface="Meiryo UI" panose="020B0604030504040204" pitchFamily="50" charset="-128"/>
                <a:ea typeface="Meiryo UI" panose="020B0604030504040204" pitchFamily="50" charset="-128"/>
              </a:rPr>
              <a:t>名の金属加工製造業をヒアリングした場合の例</a:t>
            </a:r>
            <a:endParaRPr lang="en-US" altLang="ja-JP" b="1" dirty="0">
              <a:solidFill>
                <a:srgbClr val="640000"/>
              </a:solidFill>
              <a:latin typeface="Meiryo UI" panose="020B0604030504040204" pitchFamily="50" charset="-128"/>
              <a:ea typeface="Meiryo UI" panose="020B0604030504040204" pitchFamily="50" charset="-128"/>
            </a:endParaRPr>
          </a:p>
        </p:txBody>
      </p:sp>
      <p:sp>
        <p:nvSpPr>
          <p:cNvPr id="50" name="角丸四角形 49"/>
          <p:cNvSpPr/>
          <p:nvPr/>
        </p:nvSpPr>
        <p:spPr>
          <a:xfrm>
            <a:off x="328371" y="724526"/>
            <a:ext cx="1067767" cy="378856"/>
          </a:xfrm>
          <a:prstGeom prst="roundRect">
            <a:avLst>
              <a:gd name="adj" fmla="val 50000"/>
            </a:avLst>
          </a:prstGeom>
          <a:solidFill>
            <a:srgbClr val="E94620"/>
          </a:solidFill>
        </p:spPr>
        <p:txBody>
          <a:bodyPr wrap="square" lIns="144000" tIns="0" rIns="0" bIns="0" anchor="ctr" anchorCtr="0">
            <a:noAutofit/>
          </a:bodyPr>
          <a:lstStyle/>
          <a:p>
            <a:r>
              <a:rPr lang="ja-JP" altLang="en-US" sz="16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記入例</a:t>
            </a:r>
            <a:endParaRPr lang="ja-JP" altLang="ja-JP" sz="16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角丸四角形 18"/>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0" name="角丸四角形 19"/>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P44</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角丸四角形 12"/>
          <p:cNvSpPr/>
          <p:nvPr/>
        </p:nvSpPr>
        <p:spPr>
          <a:xfrm>
            <a:off x="293195" y="5576930"/>
            <a:ext cx="8484018" cy="946253"/>
          </a:xfrm>
          <a:prstGeom prst="roundRect">
            <a:avLst/>
          </a:pr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D15840"/>
                </a:solidFill>
                <a:latin typeface="Meiryo UI" panose="020B0604030504040204" pitchFamily="50" charset="-128"/>
                <a:ea typeface="Meiryo UI" panose="020B0604030504040204" pitchFamily="50" charset="-128"/>
              </a:rPr>
              <a:t>グループウェアの導入につながるキーワードや</a:t>
            </a:r>
            <a:endParaRPr lang="en-US" altLang="ja-JP" sz="2400" b="1" dirty="0">
              <a:solidFill>
                <a:srgbClr val="D15840"/>
              </a:solidFill>
              <a:latin typeface="Meiryo UI" panose="020B0604030504040204" pitchFamily="50" charset="-128"/>
              <a:ea typeface="Meiryo UI" panose="020B0604030504040204" pitchFamily="50" charset="-128"/>
            </a:endParaRPr>
          </a:p>
          <a:p>
            <a:pPr algn="ctr"/>
            <a:r>
              <a:rPr lang="ja-JP" altLang="en-US" sz="2400" b="1" dirty="0">
                <a:solidFill>
                  <a:srgbClr val="D15840"/>
                </a:solidFill>
                <a:latin typeface="Meiryo UI" panose="020B0604030504040204" pitchFamily="50" charset="-128"/>
                <a:ea typeface="Meiryo UI" panose="020B0604030504040204" pitchFamily="50" charset="-128"/>
              </a:rPr>
              <a:t>問題が見えるので具体的に検討していく</a:t>
            </a:r>
            <a:endParaRPr kumimoji="1" lang="ja-JP" altLang="en-US" sz="2400" b="1" dirty="0">
              <a:solidFill>
                <a:srgbClr val="D1584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5497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フリーフォーム 52"/>
          <p:cNvSpPr/>
          <p:nvPr/>
        </p:nvSpPr>
        <p:spPr>
          <a:xfrm rot="16200000">
            <a:off x="5929526" y="-278234"/>
            <a:ext cx="1233645" cy="4839704"/>
          </a:xfrm>
          <a:custGeom>
            <a:avLst/>
            <a:gdLst>
              <a:gd name="connsiteX0" fmla="*/ 1233645 w 1233645"/>
              <a:gd name="connsiteY0" fmla="*/ 486912 h 4839704"/>
              <a:gd name="connsiteX1" fmla="*/ 1233645 w 1233645"/>
              <a:gd name="connsiteY1" fmla="*/ 4760196 h 4839704"/>
              <a:gd name="connsiteX2" fmla="*/ 1154137 w 1233645"/>
              <a:gd name="connsiteY2" fmla="*/ 4839704 h 4839704"/>
              <a:gd name="connsiteX3" fmla="*/ 79508 w 1233645"/>
              <a:gd name="connsiteY3" fmla="*/ 4839704 h 4839704"/>
              <a:gd name="connsiteX4" fmla="*/ 0 w 1233645"/>
              <a:gd name="connsiteY4" fmla="*/ 4760196 h 4839704"/>
              <a:gd name="connsiteX5" fmla="*/ 0 w 1233645"/>
              <a:gd name="connsiteY5" fmla="*/ 486912 h 4839704"/>
              <a:gd name="connsiteX6" fmla="*/ 79508 w 1233645"/>
              <a:gd name="connsiteY6" fmla="*/ 407404 h 4839704"/>
              <a:gd name="connsiteX7" fmla="*/ 465362 w 1233645"/>
              <a:gd name="connsiteY7" fmla="*/ 407404 h 4839704"/>
              <a:gd name="connsiteX8" fmla="*/ 600246 w 1233645"/>
              <a:gd name="connsiteY8" fmla="*/ 0 h 4839704"/>
              <a:gd name="connsiteX9" fmla="*/ 735130 w 1233645"/>
              <a:gd name="connsiteY9" fmla="*/ 407404 h 4839704"/>
              <a:gd name="connsiteX10" fmla="*/ 1154137 w 1233645"/>
              <a:gd name="connsiteY10" fmla="*/ 407404 h 4839704"/>
              <a:gd name="connsiteX11" fmla="*/ 1233645 w 1233645"/>
              <a:gd name="connsiteY11" fmla="*/ 486912 h 48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3645" h="4839704">
                <a:moveTo>
                  <a:pt x="1233645" y="486912"/>
                </a:moveTo>
                <a:lnTo>
                  <a:pt x="1233645" y="4760196"/>
                </a:lnTo>
                <a:cubicBezTo>
                  <a:pt x="1233645" y="4804107"/>
                  <a:pt x="1198048" y="4839704"/>
                  <a:pt x="1154137" y="4839704"/>
                </a:cubicBezTo>
                <a:lnTo>
                  <a:pt x="79508" y="4839704"/>
                </a:lnTo>
                <a:cubicBezTo>
                  <a:pt x="35597" y="4839704"/>
                  <a:pt x="0" y="4804107"/>
                  <a:pt x="0" y="4760196"/>
                </a:cubicBezTo>
                <a:lnTo>
                  <a:pt x="0" y="486912"/>
                </a:lnTo>
                <a:cubicBezTo>
                  <a:pt x="0" y="443001"/>
                  <a:pt x="35597" y="407404"/>
                  <a:pt x="79508" y="407404"/>
                </a:cubicBezTo>
                <a:lnTo>
                  <a:pt x="465362" y="407404"/>
                </a:lnTo>
                <a:lnTo>
                  <a:pt x="600246" y="0"/>
                </a:lnTo>
                <a:lnTo>
                  <a:pt x="735130" y="407404"/>
                </a:lnTo>
                <a:lnTo>
                  <a:pt x="1154137" y="407404"/>
                </a:lnTo>
                <a:cubicBezTo>
                  <a:pt x="1198048" y="407404"/>
                  <a:pt x="1233645" y="443001"/>
                  <a:pt x="1233645" y="486912"/>
                </a:cubicBezTo>
                <a:close/>
              </a:path>
            </a:pathLst>
          </a:cu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400" b="1">
              <a:solidFill>
                <a:srgbClr val="D15840"/>
              </a:solidFill>
              <a:latin typeface="Meiryo UI" panose="020B0604030504040204" pitchFamily="50" charset="-128"/>
              <a:ea typeface="Meiryo UI" panose="020B0604030504040204" pitchFamily="50" charset="-128"/>
            </a:endParaRPr>
          </a:p>
        </p:txBody>
      </p:sp>
      <p:sp>
        <p:nvSpPr>
          <p:cNvPr id="55" name="フリーフォーム 54"/>
          <p:cNvSpPr/>
          <p:nvPr/>
        </p:nvSpPr>
        <p:spPr>
          <a:xfrm rot="16200000">
            <a:off x="6015227" y="3504850"/>
            <a:ext cx="1061197" cy="4838658"/>
          </a:xfrm>
          <a:custGeom>
            <a:avLst/>
            <a:gdLst>
              <a:gd name="connsiteX0" fmla="*/ 1061197 w 1061197"/>
              <a:gd name="connsiteY0" fmla="*/ 474752 h 4838658"/>
              <a:gd name="connsiteX1" fmla="*/ 1061197 w 1061197"/>
              <a:gd name="connsiteY1" fmla="*/ 4770264 h 4838658"/>
              <a:gd name="connsiteX2" fmla="*/ 992803 w 1061197"/>
              <a:gd name="connsiteY2" fmla="*/ 4838658 h 4838658"/>
              <a:gd name="connsiteX3" fmla="*/ 68394 w 1061197"/>
              <a:gd name="connsiteY3" fmla="*/ 4838658 h 4838658"/>
              <a:gd name="connsiteX4" fmla="*/ 0 w 1061197"/>
              <a:gd name="connsiteY4" fmla="*/ 4770264 h 4838658"/>
              <a:gd name="connsiteX5" fmla="*/ 0 w 1061197"/>
              <a:gd name="connsiteY5" fmla="*/ 474752 h 4838658"/>
              <a:gd name="connsiteX6" fmla="*/ 68394 w 1061197"/>
              <a:gd name="connsiteY6" fmla="*/ 406358 h 4838658"/>
              <a:gd name="connsiteX7" fmla="*/ 396644 w 1061197"/>
              <a:gd name="connsiteY7" fmla="*/ 406358 h 4838658"/>
              <a:gd name="connsiteX8" fmla="*/ 531181 w 1061197"/>
              <a:gd name="connsiteY8" fmla="*/ 0 h 4838658"/>
              <a:gd name="connsiteX9" fmla="*/ 665719 w 1061197"/>
              <a:gd name="connsiteY9" fmla="*/ 406358 h 4838658"/>
              <a:gd name="connsiteX10" fmla="*/ 992803 w 1061197"/>
              <a:gd name="connsiteY10" fmla="*/ 406358 h 4838658"/>
              <a:gd name="connsiteX11" fmla="*/ 1061197 w 1061197"/>
              <a:gd name="connsiteY11" fmla="*/ 474752 h 483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197" h="4838658">
                <a:moveTo>
                  <a:pt x="1061197" y="474752"/>
                </a:moveTo>
                <a:lnTo>
                  <a:pt x="1061197" y="4770264"/>
                </a:lnTo>
                <a:cubicBezTo>
                  <a:pt x="1061197" y="4808037"/>
                  <a:pt x="1030576" y="4838658"/>
                  <a:pt x="992803" y="4838658"/>
                </a:cubicBezTo>
                <a:lnTo>
                  <a:pt x="68394" y="4838658"/>
                </a:lnTo>
                <a:cubicBezTo>
                  <a:pt x="30621" y="4838658"/>
                  <a:pt x="0" y="4808037"/>
                  <a:pt x="0" y="4770264"/>
                </a:cubicBezTo>
                <a:lnTo>
                  <a:pt x="0" y="474752"/>
                </a:lnTo>
                <a:cubicBezTo>
                  <a:pt x="0" y="436979"/>
                  <a:pt x="30621" y="406358"/>
                  <a:pt x="68394" y="406358"/>
                </a:cubicBezTo>
                <a:lnTo>
                  <a:pt x="396644" y="406358"/>
                </a:lnTo>
                <a:lnTo>
                  <a:pt x="531181" y="0"/>
                </a:lnTo>
                <a:lnTo>
                  <a:pt x="665719" y="406358"/>
                </a:lnTo>
                <a:lnTo>
                  <a:pt x="992803" y="406358"/>
                </a:lnTo>
                <a:cubicBezTo>
                  <a:pt x="1030576" y="406358"/>
                  <a:pt x="1061197" y="436979"/>
                  <a:pt x="1061197" y="474752"/>
                </a:cubicBezTo>
                <a:close/>
              </a:path>
            </a:pathLst>
          </a:cu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400" b="1">
              <a:solidFill>
                <a:srgbClr val="D15840"/>
              </a:solidFill>
              <a:latin typeface="Meiryo UI" panose="020B0604030504040204" pitchFamily="50" charset="-128"/>
              <a:ea typeface="Meiryo UI" panose="020B0604030504040204" pitchFamily="50" charset="-128"/>
            </a:endParaRPr>
          </a:p>
        </p:txBody>
      </p:sp>
      <p:sp>
        <p:nvSpPr>
          <p:cNvPr id="54" name="フリーフォーム 53"/>
          <p:cNvSpPr/>
          <p:nvPr/>
        </p:nvSpPr>
        <p:spPr>
          <a:xfrm rot="16200000">
            <a:off x="6007087" y="1425215"/>
            <a:ext cx="1077476" cy="4838658"/>
          </a:xfrm>
          <a:custGeom>
            <a:avLst/>
            <a:gdLst>
              <a:gd name="connsiteX0" fmla="*/ 1077476 w 1077476"/>
              <a:gd name="connsiteY0" fmla="*/ 475801 h 4838658"/>
              <a:gd name="connsiteX1" fmla="*/ 1077476 w 1077476"/>
              <a:gd name="connsiteY1" fmla="*/ 4769215 h 4838658"/>
              <a:gd name="connsiteX2" fmla="*/ 1008033 w 1077476"/>
              <a:gd name="connsiteY2" fmla="*/ 4838658 h 4838658"/>
              <a:gd name="connsiteX3" fmla="*/ 69443 w 1077476"/>
              <a:gd name="connsiteY3" fmla="*/ 4838658 h 4838658"/>
              <a:gd name="connsiteX4" fmla="*/ 0 w 1077476"/>
              <a:gd name="connsiteY4" fmla="*/ 4769215 h 4838658"/>
              <a:gd name="connsiteX5" fmla="*/ 0 w 1077476"/>
              <a:gd name="connsiteY5" fmla="*/ 475801 h 4838658"/>
              <a:gd name="connsiteX6" fmla="*/ 69443 w 1077476"/>
              <a:gd name="connsiteY6" fmla="*/ 406358 h 4838658"/>
              <a:gd name="connsiteX7" fmla="*/ 398053 w 1077476"/>
              <a:gd name="connsiteY7" fmla="*/ 406358 h 4838658"/>
              <a:gd name="connsiteX8" fmla="*/ 532590 w 1077476"/>
              <a:gd name="connsiteY8" fmla="*/ 0 h 4838658"/>
              <a:gd name="connsiteX9" fmla="*/ 667128 w 1077476"/>
              <a:gd name="connsiteY9" fmla="*/ 406358 h 4838658"/>
              <a:gd name="connsiteX10" fmla="*/ 1008033 w 1077476"/>
              <a:gd name="connsiteY10" fmla="*/ 406358 h 4838658"/>
              <a:gd name="connsiteX11" fmla="*/ 1077476 w 1077476"/>
              <a:gd name="connsiteY11" fmla="*/ 475801 h 483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7476" h="4838658">
                <a:moveTo>
                  <a:pt x="1077476" y="475801"/>
                </a:moveTo>
                <a:lnTo>
                  <a:pt x="1077476" y="4769215"/>
                </a:lnTo>
                <a:cubicBezTo>
                  <a:pt x="1077476" y="4807567"/>
                  <a:pt x="1046385" y="4838658"/>
                  <a:pt x="1008033" y="4838658"/>
                </a:cubicBezTo>
                <a:lnTo>
                  <a:pt x="69443" y="4838658"/>
                </a:lnTo>
                <a:cubicBezTo>
                  <a:pt x="31091" y="4838658"/>
                  <a:pt x="0" y="4807567"/>
                  <a:pt x="0" y="4769215"/>
                </a:cubicBezTo>
                <a:lnTo>
                  <a:pt x="0" y="475801"/>
                </a:lnTo>
                <a:cubicBezTo>
                  <a:pt x="0" y="437449"/>
                  <a:pt x="31091" y="406358"/>
                  <a:pt x="69443" y="406358"/>
                </a:cubicBezTo>
                <a:lnTo>
                  <a:pt x="398053" y="406358"/>
                </a:lnTo>
                <a:lnTo>
                  <a:pt x="532590" y="0"/>
                </a:lnTo>
                <a:lnTo>
                  <a:pt x="667128" y="406358"/>
                </a:lnTo>
                <a:lnTo>
                  <a:pt x="1008033" y="406358"/>
                </a:lnTo>
                <a:cubicBezTo>
                  <a:pt x="1046385" y="406358"/>
                  <a:pt x="1077476" y="437449"/>
                  <a:pt x="1077476" y="475801"/>
                </a:cubicBezTo>
                <a:close/>
              </a:path>
            </a:pathLst>
          </a:cu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400" b="1">
              <a:solidFill>
                <a:srgbClr val="D15840"/>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2004592" y="97877"/>
            <a:ext cx="4243808" cy="426804"/>
          </a:xfrm>
        </p:spPr>
        <p:txBody>
          <a:bodyPr/>
          <a:lstStyle/>
          <a:p>
            <a:r>
              <a:rPr lang="ja-JP" altLang="en-US" dirty="0">
                <a:latin typeface="Meiryo UI" panose="020B0604030504040204" pitchFamily="50" charset="-128"/>
                <a:ea typeface="Meiryo UI" panose="020B0604030504040204" pitchFamily="50" charset="-128"/>
              </a:rPr>
              <a:t>３．グループウェア</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13</a:t>
            </a:fld>
            <a:endParaRPr kumimoji="1" lang="ja-JP" altLang="en-US"/>
          </a:p>
        </p:txBody>
      </p:sp>
      <p:sp>
        <p:nvSpPr>
          <p:cNvPr id="21" name="角丸四角形 20"/>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9" name="角丸四角形 28"/>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P34</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角丸四角形 32">
            <a:extLst>
              <a:ext uri="{FF2B5EF4-FFF2-40B4-BE49-F238E27FC236}">
                <a16:creationId xmlns:a16="http://schemas.microsoft.com/office/drawing/2014/main" id="{E43652FD-C58E-BA4F-BE7C-5CBB76A32185}"/>
              </a:ext>
            </a:extLst>
          </p:cNvPr>
          <p:cNvSpPr/>
          <p:nvPr/>
        </p:nvSpPr>
        <p:spPr>
          <a:xfrm>
            <a:off x="201706" y="29516"/>
            <a:ext cx="1453386" cy="448688"/>
          </a:xfrm>
          <a:prstGeom prst="roundRect">
            <a:avLst>
              <a:gd name="adj" fmla="val 50000"/>
            </a:avLst>
          </a:prstGeom>
          <a:solidFill>
            <a:srgbClr val="E94620"/>
          </a:solidFill>
        </p:spPr>
        <p:txBody>
          <a:bodyPr wrap="square" lIns="0" tIns="0" rIns="0" bIns="0" anchor="ctr" anchorCtr="1">
            <a:noAutofit/>
          </a:bodyPr>
          <a:lstStyle/>
          <a:p>
            <a:pPr algn="ct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第</a:t>
            </a:r>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章</a:t>
            </a:r>
            <a:endParaRPr lang="ja-JP" altLang="ja-JP" sz="105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 name="図 5"/>
          <p:cNvPicPr>
            <a:picLocks noChangeAspect="1"/>
          </p:cNvPicPr>
          <p:nvPr/>
        </p:nvPicPr>
        <p:blipFill>
          <a:blip r:embed="rId3"/>
          <a:stretch>
            <a:fillRect/>
          </a:stretch>
        </p:blipFill>
        <p:spPr>
          <a:xfrm>
            <a:off x="328372" y="1411642"/>
            <a:ext cx="3641879" cy="5295900"/>
          </a:xfrm>
          <a:prstGeom prst="rect">
            <a:avLst/>
          </a:prstGeom>
          <a:ln>
            <a:solidFill>
              <a:schemeClr val="tx1">
                <a:lumMod val="50000"/>
                <a:lumOff val="50000"/>
              </a:schemeClr>
            </a:solidFill>
          </a:ln>
        </p:spPr>
      </p:pic>
      <p:sp>
        <p:nvSpPr>
          <p:cNvPr id="40" name="正方形/長方形 39"/>
          <p:cNvSpPr/>
          <p:nvPr/>
        </p:nvSpPr>
        <p:spPr>
          <a:xfrm>
            <a:off x="328372" y="724526"/>
            <a:ext cx="8637828" cy="600424"/>
          </a:xfrm>
          <a:prstGeom prst="rect">
            <a:avLst/>
          </a:prstGeom>
          <a:solidFill>
            <a:srgbClr val="E5F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765321" y="840072"/>
            <a:ext cx="6118887" cy="369332"/>
          </a:xfrm>
          <a:prstGeom prst="rect">
            <a:avLst/>
          </a:prstGeom>
          <a:noFill/>
        </p:spPr>
        <p:txBody>
          <a:bodyPr wrap="square" rtlCol="0">
            <a:spAutoFit/>
          </a:bodyPr>
          <a:lstStyle/>
          <a:p>
            <a:r>
              <a:rPr lang="ja-JP" altLang="en-US" b="1" dirty="0">
                <a:solidFill>
                  <a:srgbClr val="640000"/>
                </a:solidFill>
                <a:latin typeface="Meiryo UI" panose="020B0604030504040204" pitchFamily="50" charset="-128"/>
                <a:ea typeface="Meiryo UI" panose="020B0604030504040204" pitchFamily="50" charset="-128"/>
              </a:rPr>
              <a:t>第</a:t>
            </a:r>
            <a:r>
              <a:rPr lang="en-US" altLang="ja-JP" b="1" dirty="0">
                <a:solidFill>
                  <a:srgbClr val="640000"/>
                </a:solidFill>
                <a:latin typeface="Meiryo UI" panose="020B0604030504040204" pitchFamily="50" charset="-128"/>
                <a:ea typeface="Meiryo UI" panose="020B0604030504040204" pitchFamily="50" charset="-128"/>
              </a:rPr>
              <a:t>3</a:t>
            </a:r>
            <a:r>
              <a:rPr lang="ja-JP" altLang="en-US" b="1" dirty="0">
                <a:solidFill>
                  <a:srgbClr val="640000"/>
                </a:solidFill>
                <a:latin typeface="Meiryo UI" panose="020B0604030504040204" pitchFamily="50" charset="-128"/>
                <a:ea typeface="Meiryo UI" panose="020B0604030504040204" pitchFamily="50" charset="-128"/>
              </a:rPr>
              <a:t>章のアプリ種別も参考にしながら導入を進めましょう</a:t>
            </a:r>
            <a:endParaRPr lang="en-US" altLang="ja-JP" b="1" dirty="0">
              <a:solidFill>
                <a:srgbClr val="640000"/>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4679717" y="1851831"/>
            <a:ext cx="4138574" cy="584775"/>
          </a:xfrm>
          <a:prstGeom prst="rect">
            <a:avLst/>
          </a:prstGeom>
          <a:noFill/>
        </p:spPr>
        <p:txBody>
          <a:bodyPr wrap="square" rtlCol="0">
            <a:spAutoFit/>
          </a:bodyPr>
          <a:lstStyle/>
          <a:p>
            <a:pPr algn="ctr"/>
            <a:r>
              <a:rPr lang="ja-JP" altLang="en-US" sz="1600" b="1" dirty="0">
                <a:solidFill>
                  <a:srgbClr val="D15840"/>
                </a:solidFill>
                <a:latin typeface="Meiryo UI" panose="020B0604030504040204" pitchFamily="50" charset="-128"/>
                <a:ea typeface="Meiryo UI" panose="020B0604030504040204" pitchFamily="50" charset="-128"/>
              </a:rPr>
              <a:t>「</a:t>
            </a:r>
            <a:r>
              <a:rPr lang="en-US" altLang="ja-JP" sz="1600" b="1" dirty="0">
                <a:solidFill>
                  <a:srgbClr val="D15840"/>
                </a:solidFill>
                <a:latin typeface="Meiryo UI" panose="020B0604030504040204" pitchFamily="50" charset="-128"/>
                <a:ea typeface="Meiryo UI" panose="020B0604030504040204" pitchFamily="50" charset="-128"/>
              </a:rPr>
              <a:t>(1)</a:t>
            </a:r>
            <a:r>
              <a:rPr lang="ja-JP" altLang="en-US" sz="1600" b="1" dirty="0">
                <a:solidFill>
                  <a:srgbClr val="D15840"/>
                </a:solidFill>
                <a:latin typeface="Meiryo UI" panose="020B0604030504040204" pitchFamily="50" charset="-128"/>
                <a:ea typeface="Meiryo UI" panose="020B0604030504040204" pitchFamily="50" charset="-128"/>
              </a:rPr>
              <a:t>こんな事業者におススメ！」を見て、</a:t>
            </a:r>
            <a:endParaRPr lang="en-US" altLang="ja-JP" sz="1600" b="1" dirty="0">
              <a:solidFill>
                <a:srgbClr val="D15840"/>
              </a:solidFill>
              <a:latin typeface="Meiryo UI" panose="020B0604030504040204" pitchFamily="50" charset="-128"/>
              <a:ea typeface="Meiryo UI" panose="020B0604030504040204" pitchFamily="50" charset="-128"/>
            </a:endParaRPr>
          </a:p>
          <a:p>
            <a:pPr algn="ctr"/>
            <a:r>
              <a:rPr lang="ja-JP" altLang="en-US" sz="1600" b="1" dirty="0">
                <a:solidFill>
                  <a:srgbClr val="D15840"/>
                </a:solidFill>
                <a:latin typeface="Meiryo UI" panose="020B0604030504040204" pitchFamily="50" charset="-128"/>
                <a:ea typeface="Meiryo UI" panose="020B0604030504040204" pitchFamily="50" charset="-128"/>
              </a:rPr>
              <a:t>事業者の課題や特徴をチェックしてみましょう</a:t>
            </a:r>
          </a:p>
        </p:txBody>
      </p:sp>
      <p:sp>
        <p:nvSpPr>
          <p:cNvPr id="47" name="テキスト ボックス 46"/>
          <p:cNvSpPr txBox="1"/>
          <p:nvPr/>
        </p:nvSpPr>
        <p:spPr>
          <a:xfrm>
            <a:off x="4679717" y="3429045"/>
            <a:ext cx="4138574" cy="830997"/>
          </a:xfrm>
          <a:prstGeom prst="rect">
            <a:avLst/>
          </a:prstGeom>
          <a:noFill/>
        </p:spPr>
        <p:txBody>
          <a:bodyPr wrap="square" rtlCol="0">
            <a:spAutoFit/>
          </a:bodyPr>
          <a:lstStyle/>
          <a:p>
            <a:pPr algn="ctr"/>
            <a:r>
              <a:rPr lang="ja-JP" altLang="en-US" sz="1600" b="1" dirty="0">
                <a:solidFill>
                  <a:srgbClr val="D15840"/>
                </a:solidFill>
                <a:latin typeface="Meiryo UI" panose="020B0604030504040204" pitchFamily="50" charset="-128"/>
                <a:ea typeface="Meiryo UI" panose="020B0604030504040204" pitchFamily="50" charset="-128"/>
              </a:rPr>
              <a:t>「</a:t>
            </a:r>
            <a:r>
              <a:rPr lang="en-US" altLang="ja-JP" sz="1600" b="1" dirty="0">
                <a:solidFill>
                  <a:srgbClr val="D15840"/>
                </a:solidFill>
                <a:latin typeface="Meiryo UI" panose="020B0604030504040204" pitchFamily="50" charset="-128"/>
                <a:ea typeface="Meiryo UI" panose="020B0604030504040204" pitchFamily="50" charset="-128"/>
              </a:rPr>
              <a:t>(2)</a:t>
            </a:r>
            <a:r>
              <a:rPr lang="ja-JP" altLang="en-US" sz="1600" b="1" dirty="0">
                <a:solidFill>
                  <a:srgbClr val="D15840"/>
                </a:solidFill>
                <a:latin typeface="Meiryo UI" panose="020B0604030504040204" pitchFamily="50" charset="-128"/>
                <a:ea typeface="Meiryo UI" panose="020B0604030504040204" pitchFamily="50" charset="-128"/>
              </a:rPr>
              <a:t>導入のポイント」には、</a:t>
            </a:r>
            <a:endParaRPr lang="en-US" altLang="ja-JP" sz="1600" b="1" dirty="0">
              <a:solidFill>
                <a:srgbClr val="D15840"/>
              </a:solidFill>
              <a:latin typeface="Meiryo UI" panose="020B0604030504040204" pitchFamily="50" charset="-128"/>
              <a:ea typeface="Meiryo UI" panose="020B0604030504040204" pitchFamily="50" charset="-128"/>
            </a:endParaRPr>
          </a:p>
          <a:p>
            <a:pPr algn="ctr"/>
            <a:r>
              <a:rPr lang="ja-JP" altLang="en-US" sz="1600" b="1" dirty="0">
                <a:solidFill>
                  <a:srgbClr val="D15840"/>
                </a:solidFill>
                <a:latin typeface="Meiryo UI" panose="020B0604030504040204" pitchFamily="50" charset="-128"/>
                <a:ea typeface="Meiryo UI" panose="020B0604030504040204" pitchFamily="50" charset="-128"/>
              </a:rPr>
              <a:t>必ず留意したい３つのポイントが</a:t>
            </a:r>
            <a:endParaRPr lang="en-US" altLang="ja-JP" sz="1600" b="1" dirty="0">
              <a:solidFill>
                <a:srgbClr val="D15840"/>
              </a:solidFill>
              <a:latin typeface="Meiryo UI" panose="020B0604030504040204" pitchFamily="50" charset="-128"/>
              <a:ea typeface="Meiryo UI" panose="020B0604030504040204" pitchFamily="50" charset="-128"/>
            </a:endParaRPr>
          </a:p>
          <a:p>
            <a:pPr algn="ctr"/>
            <a:r>
              <a:rPr lang="ja-JP" altLang="en-US" sz="1600" b="1" dirty="0">
                <a:solidFill>
                  <a:srgbClr val="D15840"/>
                </a:solidFill>
                <a:latin typeface="Meiryo UI" panose="020B0604030504040204" pitchFamily="50" charset="-128"/>
                <a:ea typeface="Meiryo UI" panose="020B0604030504040204" pitchFamily="50" charset="-128"/>
              </a:rPr>
              <a:t>まとめられています。</a:t>
            </a:r>
          </a:p>
        </p:txBody>
      </p:sp>
      <p:sp>
        <p:nvSpPr>
          <p:cNvPr id="50" name="テキスト ボックス 49"/>
          <p:cNvSpPr txBox="1"/>
          <p:nvPr/>
        </p:nvSpPr>
        <p:spPr>
          <a:xfrm>
            <a:off x="4745265" y="5508098"/>
            <a:ext cx="4138574" cy="830997"/>
          </a:xfrm>
          <a:prstGeom prst="rect">
            <a:avLst/>
          </a:prstGeom>
          <a:noFill/>
        </p:spPr>
        <p:txBody>
          <a:bodyPr wrap="square" rtlCol="0">
            <a:spAutoFit/>
          </a:bodyPr>
          <a:lstStyle/>
          <a:p>
            <a:pPr algn="ctr"/>
            <a:r>
              <a:rPr lang="ja-JP" altLang="en-US" sz="1600" b="1" dirty="0">
                <a:solidFill>
                  <a:srgbClr val="D15840"/>
                </a:solidFill>
                <a:latin typeface="Meiryo UI" panose="020B0604030504040204" pitchFamily="50" charset="-128"/>
                <a:ea typeface="Meiryo UI" panose="020B0604030504040204" pitchFamily="50" charset="-128"/>
              </a:rPr>
              <a:t>「</a:t>
            </a:r>
            <a:r>
              <a:rPr lang="en-US" altLang="ja-JP" sz="1600" b="1" dirty="0">
                <a:solidFill>
                  <a:srgbClr val="D15840"/>
                </a:solidFill>
                <a:latin typeface="Meiryo UI" panose="020B0604030504040204" pitchFamily="50" charset="-128"/>
                <a:ea typeface="Meiryo UI" panose="020B0604030504040204" pitchFamily="50" charset="-128"/>
              </a:rPr>
              <a:t>(3)</a:t>
            </a:r>
            <a:r>
              <a:rPr lang="ja-JP" altLang="en-US" sz="1600" b="1" dirty="0">
                <a:solidFill>
                  <a:srgbClr val="D15840"/>
                </a:solidFill>
                <a:latin typeface="Meiryo UI" panose="020B0604030504040204" pitchFamily="50" charset="-128"/>
                <a:ea typeface="Meiryo UI" panose="020B0604030504040204" pitchFamily="50" charset="-128"/>
              </a:rPr>
              <a:t>こんな効果が期待」には、</a:t>
            </a:r>
            <a:endParaRPr lang="en-US" altLang="ja-JP" sz="1600" b="1" dirty="0">
              <a:solidFill>
                <a:srgbClr val="D15840"/>
              </a:solidFill>
              <a:latin typeface="Meiryo UI" panose="020B0604030504040204" pitchFamily="50" charset="-128"/>
              <a:ea typeface="Meiryo UI" panose="020B0604030504040204" pitchFamily="50" charset="-128"/>
            </a:endParaRPr>
          </a:p>
          <a:p>
            <a:pPr algn="ctr"/>
            <a:r>
              <a:rPr lang="ja-JP" altLang="en-US" sz="1600" b="1" dirty="0">
                <a:solidFill>
                  <a:srgbClr val="D15840"/>
                </a:solidFill>
                <a:latin typeface="Meiryo UI" panose="020B0604030504040204" pitchFamily="50" charset="-128"/>
                <a:ea typeface="Meiryo UI" panose="020B0604030504040204" pitchFamily="50" charset="-128"/>
              </a:rPr>
              <a:t>得られる効果がまとめられています。</a:t>
            </a:r>
            <a:endParaRPr lang="en-US" altLang="ja-JP" sz="1600" b="1" dirty="0">
              <a:solidFill>
                <a:srgbClr val="D15840"/>
              </a:solidFill>
              <a:latin typeface="Meiryo UI" panose="020B0604030504040204" pitchFamily="50" charset="-128"/>
              <a:ea typeface="Meiryo UI" panose="020B0604030504040204" pitchFamily="50" charset="-128"/>
            </a:endParaRPr>
          </a:p>
          <a:p>
            <a:pPr algn="ctr"/>
            <a:r>
              <a:rPr lang="ja-JP" altLang="en-US" sz="1600" b="1" dirty="0">
                <a:solidFill>
                  <a:srgbClr val="D15840"/>
                </a:solidFill>
                <a:latin typeface="Meiryo UI" panose="020B0604030504040204" pitchFamily="50" charset="-128"/>
                <a:ea typeface="Meiryo UI" panose="020B0604030504040204" pitchFamily="50" charset="-128"/>
              </a:rPr>
              <a:t>事業者へ提案する時に活用して下さい。</a:t>
            </a:r>
          </a:p>
        </p:txBody>
      </p:sp>
    </p:spTree>
    <p:extLst>
      <p:ext uri="{BB962C8B-B14F-4D97-AF65-F5344CB8AC3E}">
        <p14:creationId xmlns:p14="http://schemas.microsoft.com/office/powerpoint/2010/main" val="251369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rotWithShape="1">
          <a:blip r:embed="rId3"/>
          <a:srcRect t="6227" b="64169"/>
          <a:stretch/>
        </p:blipFill>
        <p:spPr>
          <a:xfrm>
            <a:off x="328371" y="2247659"/>
            <a:ext cx="7157158" cy="3057540"/>
          </a:xfrm>
          <a:prstGeom prst="rect">
            <a:avLst/>
          </a:prstGeom>
          <a:ln>
            <a:solidFill>
              <a:schemeClr val="tx1">
                <a:lumMod val="50000"/>
                <a:lumOff val="50000"/>
              </a:schemeClr>
            </a:solidFill>
          </a:ln>
        </p:spPr>
      </p:pic>
      <p:sp>
        <p:nvSpPr>
          <p:cNvPr id="31" name="角丸四角形 30"/>
          <p:cNvSpPr/>
          <p:nvPr/>
        </p:nvSpPr>
        <p:spPr>
          <a:xfrm>
            <a:off x="546847" y="3948109"/>
            <a:ext cx="6858000" cy="1287279"/>
          </a:xfrm>
          <a:prstGeom prst="roundRect">
            <a:avLst/>
          </a:prstGeom>
          <a:noFill/>
          <a:ln w="38100">
            <a:solidFill>
              <a:srgbClr val="FF0000"/>
            </a:solidFill>
            <a:prstDash val="solid"/>
          </a:ln>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2" name="タイトル 1"/>
          <p:cNvSpPr>
            <a:spLocks noGrp="1"/>
          </p:cNvSpPr>
          <p:nvPr>
            <p:ph type="title"/>
          </p:nvPr>
        </p:nvSpPr>
        <p:spPr>
          <a:xfrm>
            <a:off x="302400" y="97877"/>
            <a:ext cx="5946000" cy="426804"/>
          </a:xfrm>
        </p:spPr>
        <p:txBody>
          <a:bodyPr/>
          <a:lstStyle/>
          <a:p>
            <a:r>
              <a:rPr lang="ja-JP" altLang="en-US">
                <a:latin typeface="Meiryo UI" panose="020B0604030504040204" pitchFamily="50" charset="-128"/>
                <a:ea typeface="Meiryo UI" panose="020B0604030504040204" pitchFamily="50" charset="-128"/>
              </a:rPr>
              <a:t>ステップ②導入チェックシート</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14</a:t>
            </a:fld>
            <a:endParaRPr kumimoji="1" lang="ja-JP" altLang="en-US"/>
          </a:p>
        </p:txBody>
      </p:sp>
      <p:sp>
        <p:nvSpPr>
          <p:cNvPr id="25" name="正方形/長方形 24"/>
          <p:cNvSpPr/>
          <p:nvPr/>
        </p:nvSpPr>
        <p:spPr>
          <a:xfrm>
            <a:off x="302400" y="739018"/>
            <a:ext cx="8700406" cy="600424"/>
          </a:xfrm>
          <a:prstGeom prst="rect">
            <a:avLst/>
          </a:prstGeom>
          <a:solidFill>
            <a:srgbClr val="E5F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475761" y="883418"/>
            <a:ext cx="6118887" cy="369332"/>
          </a:xfrm>
          <a:prstGeom prst="rect">
            <a:avLst/>
          </a:prstGeom>
          <a:noFill/>
        </p:spPr>
        <p:txBody>
          <a:bodyPr wrap="square" rtlCol="0">
            <a:spAutoFit/>
          </a:bodyPr>
          <a:lstStyle/>
          <a:p>
            <a:r>
              <a:rPr lang="ja-JP" altLang="en-US" b="1" dirty="0">
                <a:solidFill>
                  <a:srgbClr val="640000"/>
                </a:solidFill>
                <a:latin typeface="Meiryo UI" panose="020B0604030504040204" pitchFamily="50" charset="-128"/>
                <a:ea typeface="Meiryo UI" panose="020B0604030504040204" pitchFamily="50" charset="-128"/>
              </a:rPr>
              <a:t>従業員</a:t>
            </a:r>
            <a:r>
              <a:rPr lang="en-US" altLang="ja-JP" b="1" dirty="0">
                <a:solidFill>
                  <a:srgbClr val="640000"/>
                </a:solidFill>
                <a:latin typeface="Meiryo UI" panose="020B0604030504040204" pitchFamily="50" charset="-128"/>
                <a:ea typeface="Meiryo UI" panose="020B0604030504040204" pitchFamily="50" charset="-128"/>
              </a:rPr>
              <a:t>30</a:t>
            </a:r>
            <a:r>
              <a:rPr lang="ja-JP" altLang="en-US" b="1" dirty="0">
                <a:solidFill>
                  <a:srgbClr val="640000"/>
                </a:solidFill>
                <a:latin typeface="Meiryo UI" panose="020B0604030504040204" pitchFamily="50" charset="-128"/>
                <a:ea typeface="Meiryo UI" panose="020B0604030504040204" pitchFamily="50" charset="-128"/>
              </a:rPr>
              <a:t>名の金属加工製造業をヒアリングした場合の例</a:t>
            </a:r>
            <a:endParaRPr lang="en-US" altLang="ja-JP" b="1" dirty="0">
              <a:solidFill>
                <a:srgbClr val="640000"/>
              </a:solidFill>
              <a:latin typeface="Meiryo UI" panose="020B0604030504040204" pitchFamily="50" charset="-128"/>
              <a:ea typeface="Meiryo UI" panose="020B0604030504040204" pitchFamily="50" charset="-128"/>
            </a:endParaRPr>
          </a:p>
        </p:txBody>
      </p:sp>
      <p:sp>
        <p:nvSpPr>
          <p:cNvPr id="50" name="角丸四角形 49"/>
          <p:cNvSpPr/>
          <p:nvPr/>
        </p:nvSpPr>
        <p:spPr>
          <a:xfrm>
            <a:off x="328371" y="724526"/>
            <a:ext cx="1067767" cy="378856"/>
          </a:xfrm>
          <a:prstGeom prst="roundRect">
            <a:avLst>
              <a:gd name="adj" fmla="val 50000"/>
            </a:avLst>
          </a:prstGeom>
          <a:solidFill>
            <a:srgbClr val="E94620"/>
          </a:solidFill>
        </p:spPr>
        <p:txBody>
          <a:bodyPr wrap="square" lIns="144000" tIns="0" rIns="0" bIns="0" anchor="ctr" anchorCtr="0">
            <a:noAutofit/>
          </a:bodyPr>
          <a:lstStyle/>
          <a:p>
            <a:r>
              <a:rPr lang="ja-JP" altLang="en-US" sz="16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記入例</a:t>
            </a:r>
            <a:endParaRPr lang="ja-JP" altLang="ja-JP" sz="16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角丸四角形 18"/>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0" name="角丸四角形 19"/>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P44</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ホームベース 2">
            <a:extLst>
              <a:ext uri="{FF2B5EF4-FFF2-40B4-BE49-F238E27FC236}">
                <a16:creationId xmlns:a16="http://schemas.microsoft.com/office/drawing/2014/main" id="{E373A9C1-3EF5-B64A-B077-A5353145F1D2}"/>
              </a:ext>
            </a:extLst>
          </p:cNvPr>
          <p:cNvSpPr/>
          <p:nvPr/>
        </p:nvSpPr>
        <p:spPr>
          <a:xfrm>
            <a:off x="328371" y="1411642"/>
            <a:ext cx="1198045" cy="651667"/>
          </a:xfrm>
          <a:prstGeom prst="homePlate">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1"/>
          <a:lstStyle/>
          <a:p>
            <a:pPr algn="ctr"/>
            <a:r>
              <a:rPr kumimoji="1" lang="ja-JP" altLang="en-US" sz="1200" b="1">
                <a:latin typeface="Meiryo UI" panose="020B0604030504040204" pitchFamily="50" charset="-128"/>
                <a:ea typeface="Meiryo UI" panose="020B0604030504040204" pitchFamily="50" charset="-128"/>
              </a:rPr>
              <a:t>①責任者</a:t>
            </a:r>
          </a:p>
        </p:txBody>
      </p:sp>
      <p:sp>
        <p:nvSpPr>
          <p:cNvPr id="32" name="ホームベース 31">
            <a:extLst>
              <a:ext uri="{FF2B5EF4-FFF2-40B4-BE49-F238E27FC236}">
                <a16:creationId xmlns:a16="http://schemas.microsoft.com/office/drawing/2014/main" id="{FDC91151-82E6-2441-AD4E-EE2D6641D73A}"/>
              </a:ext>
            </a:extLst>
          </p:cNvPr>
          <p:cNvSpPr/>
          <p:nvPr/>
        </p:nvSpPr>
        <p:spPr>
          <a:xfrm>
            <a:off x="1574436" y="1403448"/>
            <a:ext cx="1198045" cy="651667"/>
          </a:xfrm>
          <a:prstGeom prst="homePlate">
            <a:avLst/>
          </a:prstGeom>
          <a:solidFill>
            <a:srgbClr val="E94620"/>
          </a:solidFill>
          <a:ln w="28575">
            <a:solidFill>
              <a:srgbClr val="FF0000"/>
            </a:solidFill>
          </a:ln>
        </p:spPr>
        <p:txBody>
          <a:bodyPr wrap="square" lIns="0" tIns="0" rIns="0" bIns="0" anchor="ctr" anchorCtr="1">
            <a:noAutofit/>
          </a:bodyPr>
          <a:lstStyle/>
          <a:p>
            <a:r>
              <a:rPr lang="ja-JP" altLang="en-US" sz="12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②要件比較</a:t>
            </a:r>
          </a:p>
        </p:txBody>
      </p:sp>
      <p:sp>
        <p:nvSpPr>
          <p:cNvPr id="33" name="ホームベース 32">
            <a:extLst>
              <a:ext uri="{FF2B5EF4-FFF2-40B4-BE49-F238E27FC236}">
                <a16:creationId xmlns:a16="http://schemas.microsoft.com/office/drawing/2014/main" id="{0EBA6C24-F5AD-2A43-99E1-6C0A0E95A432}"/>
              </a:ext>
            </a:extLst>
          </p:cNvPr>
          <p:cNvSpPr/>
          <p:nvPr/>
        </p:nvSpPr>
        <p:spPr>
          <a:xfrm>
            <a:off x="2820501" y="1403448"/>
            <a:ext cx="1198045" cy="651667"/>
          </a:xfrm>
          <a:prstGeom prst="homePlate">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1"/>
          <a:lstStyle/>
          <a:p>
            <a:pPr algn="ctr"/>
            <a:r>
              <a:rPr kumimoji="1" lang="ja-JP" altLang="en-US" sz="1200" b="1" dirty="0">
                <a:latin typeface="Meiryo UI" panose="020B0604030504040204" pitchFamily="50" charset="-128"/>
                <a:ea typeface="Meiryo UI" panose="020B0604030504040204" pitchFamily="50" charset="-128"/>
              </a:rPr>
              <a:t>③契約条件</a:t>
            </a:r>
          </a:p>
        </p:txBody>
      </p:sp>
      <p:sp>
        <p:nvSpPr>
          <p:cNvPr id="34" name="ホームベース 33">
            <a:extLst>
              <a:ext uri="{FF2B5EF4-FFF2-40B4-BE49-F238E27FC236}">
                <a16:creationId xmlns:a16="http://schemas.microsoft.com/office/drawing/2014/main" id="{77735A20-803E-8C41-AB68-A8854B2DB4F8}"/>
              </a:ext>
            </a:extLst>
          </p:cNvPr>
          <p:cNvSpPr/>
          <p:nvPr/>
        </p:nvSpPr>
        <p:spPr>
          <a:xfrm>
            <a:off x="4066566" y="1403448"/>
            <a:ext cx="1198045" cy="651667"/>
          </a:xfrm>
          <a:prstGeom prst="homePlate">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1"/>
          <a:lstStyle/>
          <a:p>
            <a:pPr algn="ctr"/>
            <a:r>
              <a:rPr kumimoji="1" lang="ja-JP" altLang="en-US" sz="1200" b="1">
                <a:latin typeface="Meiryo UI" panose="020B0604030504040204" pitchFamily="50" charset="-128"/>
                <a:ea typeface="Meiryo UI" panose="020B0604030504040204" pitchFamily="50" charset="-128"/>
              </a:rPr>
              <a:t>④試用</a:t>
            </a:r>
          </a:p>
        </p:txBody>
      </p:sp>
      <p:sp>
        <p:nvSpPr>
          <p:cNvPr id="35" name="ホームベース 34">
            <a:extLst>
              <a:ext uri="{FF2B5EF4-FFF2-40B4-BE49-F238E27FC236}">
                <a16:creationId xmlns:a16="http://schemas.microsoft.com/office/drawing/2014/main" id="{D0AAA1ED-1ECF-154D-8593-B8712BAF39B0}"/>
              </a:ext>
            </a:extLst>
          </p:cNvPr>
          <p:cNvSpPr/>
          <p:nvPr/>
        </p:nvSpPr>
        <p:spPr>
          <a:xfrm>
            <a:off x="5312631" y="1403448"/>
            <a:ext cx="1198045" cy="651667"/>
          </a:xfrm>
          <a:prstGeom prst="homePlate">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1"/>
          <a:lstStyle/>
          <a:p>
            <a:pPr algn="ctr"/>
            <a:r>
              <a:rPr lang="ja-JP" altLang="en-US" sz="1200" b="1">
                <a:latin typeface="Meiryo UI" panose="020B0604030504040204" pitchFamily="50" charset="-128"/>
                <a:ea typeface="Meiryo UI" panose="020B0604030504040204" pitchFamily="50" charset="-128"/>
              </a:rPr>
              <a:t>⑤スケジュール</a:t>
            </a:r>
            <a:endParaRPr kumimoji="1" lang="ja-JP" altLang="en-US" sz="1200" b="1">
              <a:latin typeface="Meiryo UI" panose="020B0604030504040204" pitchFamily="50" charset="-128"/>
              <a:ea typeface="Meiryo UI" panose="020B0604030504040204" pitchFamily="50" charset="-128"/>
            </a:endParaRPr>
          </a:p>
        </p:txBody>
      </p:sp>
      <p:sp>
        <p:nvSpPr>
          <p:cNvPr id="36" name="ホームベース 35">
            <a:extLst>
              <a:ext uri="{FF2B5EF4-FFF2-40B4-BE49-F238E27FC236}">
                <a16:creationId xmlns:a16="http://schemas.microsoft.com/office/drawing/2014/main" id="{0E3C455F-D2AE-6B41-B28F-FA2CCBDD7D32}"/>
              </a:ext>
            </a:extLst>
          </p:cNvPr>
          <p:cNvSpPr/>
          <p:nvPr/>
        </p:nvSpPr>
        <p:spPr>
          <a:xfrm>
            <a:off x="6558696" y="1403448"/>
            <a:ext cx="1198045" cy="651667"/>
          </a:xfrm>
          <a:prstGeom prst="homePlate">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1"/>
          <a:lstStyle/>
          <a:p>
            <a:pPr algn="ctr"/>
            <a:r>
              <a:rPr kumimoji="1" lang="ja-JP" altLang="en-US" sz="1200" b="1">
                <a:latin typeface="Meiryo UI" panose="020B0604030504040204" pitchFamily="50" charset="-128"/>
                <a:ea typeface="Meiryo UI" panose="020B0604030504040204" pitchFamily="50" charset="-128"/>
              </a:rPr>
              <a:t>⑥スタッフ説明</a:t>
            </a:r>
          </a:p>
        </p:txBody>
      </p:sp>
      <p:sp>
        <p:nvSpPr>
          <p:cNvPr id="37" name="ホームベース 36">
            <a:extLst>
              <a:ext uri="{FF2B5EF4-FFF2-40B4-BE49-F238E27FC236}">
                <a16:creationId xmlns:a16="http://schemas.microsoft.com/office/drawing/2014/main" id="{4169DE1C-BF8E-9743-94EA-46DB644BBB43}"/>
              </a:ext>
            </a:extLst>
          </p:cNvPr>
          <p:cNvSpPr/>
          <p:nvPr/>
        </p:nvSpPr>
        <p:spPr>
          <a:xfrm>
            <a:off x="7804761" y="1403448"/>
            <a:ext cx="1198045" cy="651667"/>
          </a:xfrm>
          <a:prstGeom prst="homePlate">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1"/>
          <a:lstStyle/>
          <a:p>
            <a:pPr algn="ctr"/>
            <a:r>
              <a:rPr kumimoji="1" lang="ja-JP" altLang="en-US" sz="1200" b="1" dirty="0">
                <a:latin typeface="Meiryo UI" panose="020B0604030504040204" pitchFamily="50" charset="-128"/>
                <a:ea typeface="Meiryo UI" panose="020B0604030504040204" pitchFamily="50" charset="-128"/>
              </a:rPr>
              <a:t>⑦並行運用</a:t>
            </a:r>
          </a:p>
        </p:txBody>
      </p:sp>
      <p:sp>
        <p:nvSpPr>
          <p:cNvPr id="23" name="角丸四角形 22"/>
          <p:cNvSpPr/>
          <p:nvPr/>
        </p:nvSpPr>
        <p:spPr>
          <a:xfrm>
            <a:off x="293195" y="5576930"/>
            <a:ext cx="8484018" cy="946253"/>
          </a:xfrm>
          <a:prstGeom prst="roundRect">
            <a:avLst/>
          </a:pr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D15840"/>
                </a:solidFill>
                <a:latin typeface="Meiryo UI" panose="020B0604030504040204" pitchFamily="50" charset="-128"/>
                <a:ea typeface="Meiryo UI" panose="020B0604030504040204" pitchFamily="50" charset="-128"/>
              </a:rPr>
              <a:t>次ページのような要件の比較表を作って、</a:t>
            </a:r>
            <a:endParaRPr lang="en-US" altLang="ja-JP" sz="2400" b="1" dirty="0">
              <a:solidFill>
                <a:srgbClr val="D15840"/>
              </a:solidFill>
              <a:latin typeface="Meiryo UI" panose="020B0604030504040204" pitchFamily="50" charset="-128"/>
              <a:ea typeface="Meiryo UI" panose="020B0604030504040204" pitchFamily="50" charset="-128"/>
            </a:endParaRPr>
          </a:p>
          <a:p>
            <a:pPr algn="ctr"/>
            <a:r>
              <a:rPr lang="ja-JP" altLang="en-US" sz="2400" b="1" dirty="0">
                <a:solidFill>
                  <a:srgbClr val="D15840"/>
                </a:solidFill>
                <a:latin typeface="Meiryo UI" panose="020B0604030504040204" pitchFamily="50" charset="-128"/>
                <a:ea typeface="Meiryo UI" panose="020B0604030504040204" pitchFamily="50" charset="-128"/>
              </a:rPr>
              <a:t>事業者の要件が満たせるのかチェックしていく。</a:t>
            </a:r>
          </a:p>
        </p:txBody>
      </p:sp>
    </p:spTree>
    <p:extLst>
      <p:ext uri="{BB962C8B-B14F-4D97-AF65-F5344CB8AC3E}">
        <p14:creationId xmlns:p14="http://schemas.microsoft.com/office/powerpoint/2010/main" val="76892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83F980-A7E3-D941-9131-B2077A2AF53B}"/>
              </a:ext>
            </a:extLst>
          </p:cNvPr>
          <p:cNvSpPr>
            <a:spLocks noGrp="1"/>
          </p:cNvSpPr>
          <p:nvPr>
            <p:ph type="title"/>
          </p:nvPr>
        </p:nvSpPr>
        <p:spPr/>
        <p:txBody>
          <a:bodyPr/>
          <a:lstStyle/>
          <a:p>
            <a:r>
              <a:rPr lang="en-US" altLang="ja-JP" kern="100" dirty="0">
                <a:solidFill>
                  <a:prstClr val="black"/>
                </a:solidFill>
                <a:latin typeface="ＭＳ 明朝" panose="02020609040205080304" pitchFamily="17" charset="-128"/>
                <a:ea typeface="Meiryo UI" panose="020B0604030504040204" pitchFamily="50" charset="-128"/>
                <a:cs typeface="Times New Roman" panose="02020603050405020304" pitchFamily="18" charset="0"/>
              </a:rPr>
              <a:t>【 </a:t>
            </a:r>
            <a:r>
              <a:rPr lang="ja-JP" altLang="en-US" kern="100">
                <a:solidFill>
                  <a:prstClr val="black"/>
                </a:solidFill>
                <a:latin typeface="ＭＳ 明朝" panose="02020609040205080304" pitchFamily="17" charset="-128"/>
                <a:ea typeface="Meiryo UI" panose="020B0604030504040204" pitchFamily="50" charset="-128"/>
                <a:cs typeface="Times New Roman" panose="02020603050405020304" pitchFamily="18" charset="0"/>
              </a:rPr>
              <a:t>比較表の例 </a:t>
            </a:r>
            <a:r>
              <a:rPr lang="en-US" altLang="ja-JP" kern="100" dirty="0">
                <a:solidFill>
                  <a:prstClr val="black"/>
                </a:solidFill>
                <a:latin typeface="ＭＳ 明朝" panose="02020609040205080304" pitchFamily="17" charset="-128"/>
                <a:ea typeface="Meiryo UI" panose="020B0604030504040204" pitchFamily="50" charset="-128"/>
                <a:cs typeface="Times New Roman" panose="02020603050405020304" pitchFamily="18" charset="0"/>
              </a:rPr>
              <a:t>】</a:t>
            </a:r>
            <a:endParaRPr kumimoji="1" lang="ja-JP" altLang="en-US"/>
          </a:p>
        </p:txBody>
      </p:sp>
      <p:sp>
        <p:nvSpPr>
          <p:cNvPr id="4" name="スライド番号プレースホルダー 3">
            <a:extLst>
              <a:ext uri="{FF2B5EF4-FFF2-40B4-BE49-F238E27FC236}">
                <a16:creationId xmlns:a16="http://schemas.microsoft.com/office/drawing/2014/main" id="{E8B8D221-0FB9-854E-8AF2-21ADE6ECDC5B}"/>
              </a:ext>
            </a:extLst>
          </p:cNvPr>
          <p:cNvSpPr>
            <a:spLocks noGrp="1"/>
          </p:cNvSpPr>
          <p:nvPr>
            <p:ph type="sldNum" sz="quarter" idx="12"/>
          </p:nvPr>
        </p:nvSpPr>
        <p:spPr/>
        <p:txBody>
          <a:bodyPr/>
          <a:lstStyle/>
          <a:p>
            <a:fld id="{FF50EC12-811F-46AD-A32B-A8D153411F95}" type="slidenum">
              <a:rPr kumimoji="1" lang="ja-JP" altLang="en-US" smtClean="0"/>
              <a:t>15</a:t>
            </a:fld>
            <a:endParaRPr kumimoji="1" lang="ja-JP" altLang="en-US"/>
          </a:p>
        </p:txBody>
      </p:sp>
      <p:graphicFrame>
        <p:nvGraphicFramePr>
          <p:cNvPr id="7" name="表 6">
            <a:extLst>
              <a:ext uri="{FF2B5EF4-FFF2-40B4-BE49-F238E27FC236}">
                <a16:creationId xmlns:a16="http://schemas.microsoft.com/office/drawing/2014/main" id="{9BC7F1E2-C5B0-0A43-A020-E30858FD900F}"/>
              </a:ext>
            </a:extLst>
          </p:cNvPr>
          <p:cNvGraphicFramePr>
            <a:graphicFrameLocks noGrp="1"/>
          </p:cNvGraphicFramePr>
          <p:nvPr>
            <p:extLst>
              <p:ext uri="{D42A27DB-BD31-4B8C-83A1-F6EECF244321}">
                <p14:modId xmlns:p14="http://schemas.microsoft.com/office/powerpoint/2010/main" val="3421520643"/>
              </p:ext>
            </p:extLst>
          </p:nvPr>
        </p:nvGraphicFramePr>
        <p:xfrm>
          <a:off x="380144" y="1790182"/>
          <a:ext cx="8383712" cy="4487293"/>
        </p:xfrm>
        <a:graphic>
          <a:graphicData uri="http://schemas.openxmlformats.org/drawingml/2006/table">
            <a:tbl>
              <a:tblPr firstRow="1" bandRow="1"/>
              <a:tblGrid>
                <a:gridCol w="579454">
                  <a:extLst>
                    <a:ext uri="{9D8B030D-6E8A-4147-A177-3AD203B41FA5}">
                      <a16:colId xmlns:a16="http://schemas.microsoft.com/office/drawing/2014/main" val="20000"/>
                    </a:ext>
                  </a:extLst>
                </a:gridCol>
                <a:gridCol w="1516472">
                  <a:extLst>
                    <a:ext uri="{9D8B030D-6E8A-4147-A177-3AD203B41FA5}">
                      <a16:colId xmlns:a16="http://schemas.microsoft.com/office/drawing/2014/main" val="20001"/>
                    </a:ext>
                  </a:extLst>
                </a:gridCol>
                <a:gridCol w="579357">
                  <a:extLst>
                    <a:ext uri="{9D8B030D-6E8A-4147-A177-3AD203B41FA5}">
                      <a16:colId xmlns:a16="http://schemas.microsoft.com/office/drawing/2014/main" val="20002"/>
                    </a:ext>
                  </a:extLst>
                </a:gridCol>
                <a:gridCol w="1516571">
                  <a:extLst>
                    <a:ext uri="{9D8B030D-6E8A-4147-A177-3AD203B41FA5}">
                      <a16:colId xmlns:a16="http://schemas.microsoft.com/office/drawing/2014/main" val="20003"/>
                    </a:ext>
                  </a:extLst>
                </a:gridCol>
                <a:gridCol w="508099">
                  <a:extLst>
                    <a:ext uri="{9D8B030D-6E8A-4147-A177-3AD203B41FA5}">
                      <a16:colId xmlns:a16="http://schemas.microsoft.com/office/drawing/2014/main" val="20004"/>
                    </a:ext>
                  </a:extLst>
                </a:gridCol>
                <a:gridCol w="1587830">
                  <a:extLst>
                    <a:ext uri="{9D8B030D-6E8A-4147-A177-3AD203B41FA5}">
                      <a16:colId xmlns:a16="http://schemas.microsoft.com/office/drawing/2014/main" val="20005"/>
                    </a:ext>
                  </a:extLst>
                </a:gridCol>
                <a:gridCol w="487456">
                  <a:extLst>
                    <a:ext uri="{9D8B030D-6E8A-4147-A177-3AD203B41FA5}">
                      <a16:colId xmlns:a16="http://schemas.microsoft.com/office/drawing/2014/main" val="20006"/>
                    </a:ext>
                  </a:extLst>
                </a:gridCol>
                <a:gridCol w="1608473">
                  <a:extLst>
                    <a:ext uri="{9D8B030D-6E8A-4147-A177-3AD203B41FA5}">
                      <a16:colId xmlns:a16="http://schemas.microsoft.com/office/drawing/2014/main" val="20007"/>
                    </a:ext>
                  </a:extLst>
                </a:gridCol>
              </a:tblGrid>
              <a:tr h="21912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4620"/>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要件</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4620"/>
                    </a:solidFill>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アプリ</a:t>
                      </a:r>
                      <a:r>
                        <a:rPr kumimoji="1" lang="en-US" altLang="ja-JP" sz="1600" dirty="0">
                          <a:latin typeface="Meiryo UI" panose="020B0604030504040204" pitchFamily="50" charset="-128"/>
                          <a:ea typeface="Meiryo UI" panose="020B0604030504040204" pitchFamily="50" charset="-128"/>
                        </a:rPr>
                        <a:t>A</a:t>
                      </a: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a:t>
                      </a:r>
                      <a:r>
                        <a:rPr kumimoji="1" lang="ja-JP" altLang="en-US" sz="1600" dirty="0">
                          <a:latin typeface="Meiryo UI" panose="020B0604030504040204" pitchFamily="50" charset="-128"/>
                          <a:ea typeface="Meiryo UI" panose="020B0604030504040204" pitchFamily="50" charset="-128"/>
                        </a:rPr>
                        <a:t>社</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4620"/>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アプリ</a:t>
                      </a:r>
                      <a:r>
                        <a:rPr kumimoji="1" lang="en-US" altLang="ja-JP" sz="1600" dirty="0">
                          <a:latin typeface="Meiryo UI" panose="020B0604030504040204" pitchFamily="50" charset="-128"/>
                          <a:ea typeface="Meiryo UI" panose="020B0604030504040204" pitchFamily="50" charset="-128"/>
                        </a:rPr>
                        <a:t>B (b</a:t>
                      </a:r>
                      <a:r>
                        <a:rPr kumimoji="1" lang="ja-JP" altLang="en-US" sz="1600" dirty="0">
                          <a:latin typeface="Meiryo UI" panose="020B0604030504040204" pitchFamily="50" charset="-128"/>
                          <a:ea typeface="Meiryo UI" panose="020B0604030504040204" pitchFamily="50" charset="-128"/>
                        </a:rPr>
                        <a:t>社</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4620"/>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アプリ</a:t>
                      </a:r>
                      <a:r>
                        <a:rPr kumimoji="1" lang="en-US" altLang="ja-JP" sz="1600" dirty="0">
                          <a:latin typeface="Meiryo UI" panose="020B0604030504040204" pitchFamily="50" charset="-128"/>
                          <a:ea typeface="Meiryo UI" panose="020B0604030504040204" pitchFamily="50" charset="-128"/>
                        </a:rPr>
                        <a:t>C (c</a:t>
                      </a:r>
                      <a:r>
                        <a:rPr kumimoji="1" lang="ja-JP" altLang="en-US" sz="1600" dirty="0">
                          <a:latin typeface="Meiryo UI" panose="020B0604030504040204" pitchFamily="50" charset="-128"/>
                          <a:ea typeface="Meiryo UI" panose="020B0604030504040204" pitchFamily="50" charset="-128"/>
                        </a:rPr>
                        <a:t>社</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4620"/>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03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latin typeface="Meiryo UI" panose="020B0604030504040204" pitchFamily="50" charset="-128"/>
                          <a:ea typeface="Meiryo UI" panose="020B0604030504040204" pitchFamily="50" charset="-128"/>
                        </a:rPr>
                        <a:t>1</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機能</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必要な機能は最低限ある</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必要な機能は最低限ある</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必要な機能以外に、</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プラグインが豊富</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51225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latin typeface="Meiryo UI" panose="020B0604030504040204" pitchFamily="50" charset="-128"/>
                          <a:ea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価格</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月</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千円</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月</a:t>
                      </a: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千円</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月</a:t>
                      </a:r>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万円</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51225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サポート体制</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別途有償</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メールのみ</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電話・メール可</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早期回答を</a:t>
                      </a:r>
                      <a:r>
                        <a:rPr kumimoji="1" lang="en-US" altLang="ja-JP" sz="1600" dirty="0">
                          <a:latin typeface="Meiryo UI" panose="020B0604030504040204" pitchFamily="50" charset="-128"/>
                          <a:ea typeface="Meiryo UI" panose="020B0604030504040204" pitchFamily="50" charset="-128"/>
                        </a:rPr>
                        <a:t>PR</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003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latin typeface="Meiryo UI" panose="020B0604030504040204" pitchFamily="50" charset="-128"/>
                          <a:ea typeface="Meiryo UI" panose="020B0604030504040204" pitchFamily="50" charset="-128"/>
                        </a:rPr>
                        <a:t>4</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会計アプリとの</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連携</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開発が必要</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標準で可</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標準で可</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5003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latin typeface="Meiryo UI" panose="020B0604030504040204" pitchFamily="50" charset="-128"/>
                          <a:ea typeface="Meiryo UI" panose="020B0604030504040204" pitchFamily="50" charset="-128"/>
                        </a:rPr>
                        <a:t>5</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○○機能</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ある</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ある</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なし</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003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latin typeface="Meiryo UI" panose="020B0604030504040204" pitchFamily="50" charset="-128"/>
                          <a:ea typeface="Meiryo UI" panose="020B0604030504040204" pitchFamily="50" charset="-128"/>
                        </a:rPr>
                        <a:t>6</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デザイン</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見やすい</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やや古い</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古いデザインで見にくい</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5003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latin typeface="Meiryo UI" panose="020B0604030504040204" pitchFamily="50" charset="-128"/>
                          <a:ea typeface="Meiryo UI" panose="020B0604030504040204" pitchFamily="50" charset="-128"/>
                        </a:rPr>
                        <a:t>7</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スマートフォン</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対応</a:t>
                      </a:r>
                      <a:endParaRPr kumimoji="1" lang="en-US" altLang="ja-JP"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可能だが機能は限定</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一部可</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問題なし</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9" name="正方形/長方形 8">
            <a:extLst>
              <a:ext uri="{FF2B5EF4-FFF2-40B4-BE49-F238E27FC236}">
                <a16:creationId xmlns:a16="http://schemas.microsoft.com/office/drawing/2014/main" id="{BA1DA21E-2897-954D-84E0-701E5BB32E60}"/>
              </a:ext>
            </a:extLst>
          </p:cNvPr>
          <p:cNvSpPr/>
          <p:nvPr/>
        </p:nvSpPr>
        <p:spPr>
          <a:xfrm>
            <a:off x="380145" y="786713"/>
            <a:ext cx="8383712" cy="683499"/>
          </a:xfrm>
          <a:prstGeom prst="rect">
            <a:avLst/>
          </a:prstGeom>
          <a:solidFill>
            <a:srgbClr val="E5F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p:txBody>
      </p:sp>
      <p:sp>
        <p:nvSpPr>
          <p:cNvPr id="6" name="角丸四角形 5"/>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P16</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p:cNvSpPr txBox="1"/>
          <p:nvPr/>
        </p:nvSpPr>
        <p:spPr>
          <a:xfrm>
            <a:off x="1512556" y="943796"/>
            <a:ext cx="6118887" cy="369332"/>
          </a:xfrm>
          <a:prstGeom prst="rect">
            <a:avLst/>
          </a:prstGeom>
          <a:noFill/>
        </p:spPr>
        <p:txBody>
          <a:bodyPr wrap="square" rtlCol="0">
            <a:spAutoFit/>
          </a:bodyPr>
          <a:lstStyle/>
          <a:p>
            <a:r>
              <a:rPr lang="ja-JP" altLang="en-US" b="1" dirty="0">
                <a:solidFill>
                  <a:srgbClr val="640000"/>
                </a:solidFill>
                <a:latin typeface="Meiryo UI" panose="020B0604030504040204" pitchFamily="50" charset="-128"/>
                <a:ea typeface="Meiryo UI" panose="020B0604030504040204" pitchFamily="50" charset="-128"/>
              </a:rPr>
              <a:t>実際に、グループウェアの要件を比較し、表を作成していく。</a:t>
            </a:r>
          </a:p>
        </p:txBody>
      </p:sp>
    </p:spTree>
    <p:extLst>
      <p:ext uri="{BB962C8B-B14F-4D97-AF65-F5344CB8AC3E}">
        <p14:creationId xmlns:p14="http://schemas.microsoft.com/office/powerpoint/2010/main" val="272897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400" y="97877"/>
            <a:ext cx="5946000" cy="426804"/>
          </a:xfrm>
        </p:spPr>
        <p:txBody>
          <a:bodyPr/>
          <a:lstStyle/>
          <a:p>
            <a:r>
              <a:rPr lang="ja-JP" altLang="en-US" dirty="0">
                <a:latin typeface="Meiryo UI" panose="020B0604030504040204" pitchFamily="50" charset="-128"/>
                <a:ea typeface="Meiryo UI" panose="020B0604030504040204" pitchFamily="50" charset="-128"/>
              </a:rPr>
              <a:t>ＩＴ支援の心得　五箇条</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16</a:t>
            </a:fld>
            <a:endParaRPr kumimoji="1" lang="ja-JP" altLang="en-US"/>
          </a:p>
        </p:txBody>
      </p:sp>
      <p:grpSp>
        <p:nvGrpSpPr>
          <p:cNvPr id="3" name="グループ化 2"/>
          <p:cNvGrpSpPr/>
          <p:nvPr/>
        </p:nvGrpSpPr>
        <p:grpSpPr>
          <a:xfrm>
            <a:off x="483393" y="879174"/>
            <a:ext cx="7250907" cy="901309"/>
            <a:chOff x="445293" y="809217"/>
            <a:chExt cx="7720807" cy="901309"/>
          </a:xfrm>
        </p:grpSpPr>
        <p:sp>
          <p:nvSpPr>
            <p:cNvPr id="14" name="角丸四角形 13"/>
            <p:cNvSpPr/>
            <p:nvPr/>
          </p:nvSpPr>
          <p:spPr>
            <a:xfrm>
              <a:off x="1181100" y="809217"/>
              <a:ext cx="6985000" cy="901309"/>
            </a:xfrm>
            <a:prstGeom prst="roundRect">
              <a:avLst/>
            </a:prstGeom>
            <a:solidFill>
              <a:schemeClr val="bg1">
                <a:lumMod val="95000"/>
              </a:schemeClr>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446088"/>
              <a:r>
                <a:rPr lang="ja-JP" altLang="en-US" sz="2000" b="1" dirty="0">
                  <a:solidFill>
                    <a:schemeClr val="tx1"/>
                  </a:solidFill>
                  <a:latin typeface="Meiryo UI" panose="020B0604030504040204" pitchFamily="50" charset="-128"/>
                  <a:ea typeface="Meiryo UI" panose="020B0604030504040204" pitchFamily="50" charset="-128"/>
                </a:rPr>
                <a:t>すべての事業者でＩＴは必須と心得える！</a:t>
              </a:r>
            </a:p>
          </p:txBody>
        </p:sp>
        <p:sp>
          <p:nvSpPr>
            <p:cNvPr id="20" name="角丸四角形 19"/>
            <p:cNvSpPr/>
            <p:nvPr/>
          </p:nvSpPr>
          <p:spPr>
            <a:xfrm>
              <a:off x="445293" y="809217"/>
              <a:ext cx="1201103" cy="901309"/>
            </a:xfrm>
            <a:prstGeom prst="roundRect">
              <a:avLst>
                <a:gd name="adj" fmla="val 42885"/>
              </a:avLst>
            </a:prstGeom>
            <a:solidFill>
              <a:srgbClr val="640000"/>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その１</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pSp>
      <p:grpSp>
        <p:nvGrpSpPr>
          <p:cNvPr id="5" name="グループ化 4"/>
          <p:cNvGrpSpPr/>
          <p:nvPr/>
        </p:nvGrpSpPr>
        <p:grpSpPr>
          <a:xfrm>
            <a:off x="483393" y="2039494"/>
            <a:ext cx="7250907" cy="914261"/>
            <a:chOff x="445293" y="2099873"/>
            <a:chExt cx="7720807" cy="914261"/>
          </a:xfrm>
        </p:grpSpPr>
        <p:sp>
          <p:nvSpPr>
            <p:cNvPr id="15" name="角丸四角形 14"/>
            <p:cNvSpPr/>
            <p:nvPr/>
          </p:nvSpPr>
          <p:spPr>
            <a:xfrm>
              <a:off x="1181100" y="2099873"/>
              <a:ext cx="6985000" cy="901309"/>
            </a:xfrm>
            <a:prstGeom prst="roundRect">
              <a:avLst/>
            </a:prstGeom>
            <a:solidFill>
              <a:schemeClr val="bg1">
                <a:lumMod val="95000"/>
              </a:schemeClr>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446088"/>
              <a:r>
                <a:rPr lang="ja-JP" altLang="en-US" sz="2000" b="1" dirty="0">
                  <a:solidFill>
                    <a:schemeClr val="tx1"/>
                  </a:solidFill>
                  <a:latin typeface="Meiryo UI" panose="020B0604030504040204" pitchFamily="50" charset="-128"/>
                  <a:ea typeface="Meiryo UI" panose="020B0604030504040204" pitchFamily="50" charset="-128"/>
                </a:rPr>
                <a:t>まずはクラウドアプリから検討せよ！</a:t>
              </a:r>
            </a:p>
          </p:txBody>
        </p:sp>
        <p:sp>
          <p:nvSpPr>
            <p:cNvPr id="21" name="角丸四角形 20"/>
            <p:cNvSpPr/>
            <p:nvPr/>
          </p:nvSpPr>
          <p:spPr>
            <a:xfrm>
              <a:off x="445293" y="2112825"/>
              <a:ext cx="1201103" cy="901309"/>
            </a:xfrm>
            <a:prstGeom prst="roundRect">
              <a:avLst>
                <a:gd name="adj" fmla="val 42885"/>
              </a:avLst>
            </a:prstGeom>
            <a:solidFill>
              <a:srgbClr val="640000"/>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その２</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pSp>
      <p:grpSp>
        <p:nvGrpSpPr>
          <p:cNvPr id="7" name="グループ化 6"/>
          <p:cNvGrpSpPr/>
          <p:nvPr/>
        </p:nvGrpSpPr>
        <p:grpSpPr>
          <a:xfrm>
            <a:off x="483393" y="3212766"/>
            <a:ext cx="7250907" cy="921372"/>
            <a:chOff x="445293" y="3320572"/>
            <a:chExt cx="7720807" cy="921372"/>
          </a:xfrm>
        </p:grpSpPr>
        <p:sp>
          <p:nvSpPr>
            <p:cNvPr id="16" name="角丸四角形 15"/>
            <p:cNvSpPr/>
            <p:nvPr/>
          </p:nvSpPr>
          <p:spPr>
            <a:xfrm>
              <a:off x="1181100" y="3340635"/>
              <a:ext cx="6985000" cy="901309"/>
            </a:xfrm>
            <a:prstGeom prst="roundRect">
              <a:avLst/>
            </a:prstGeom>
            <a:solidFill>
              <a:schemeClr val="bg1">
                <a:lumMod val="95000"/>
              </a:schemeClr>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446088"/>
              <a:r>
                <a:rPr lang="ja-JP" altLang="en-US" sz="2000" b="1" dirty="0">
                  <a:solidFill>
                    <a:schemeClr val="tx1"/>
                  </a:solidFill>
                  <a:latin typeface="Meiryo UI" panose="020B0604030504040204" pitchFamily="50" charset="-128"/>
                  <a:ea typeface="Meiryo UI" panose="020B0604030504040204" pitchFamily="50" charset="-128"/>
                </a:rPr>
                <a:t>アプリは試用してから決めよ！</a:t>
              </a:r>
            </a:p>
          </p:txBody>
        </p:sp>
        <p:sp>
          <p:nvSpPr>
            <p:cNvPr id="22" name="角丸四角形 21"/>
            <p:cNvSpPr/>
            <p:nvPr/>
          </p:nvSpPr>
          <p:spPr>
            <a:xfrm>
              <a:off x="445293" y="3320572"/>
              <a:ext cx="1201103" cy="901309"/>
            </a:xfrm>
            <a:prstGeom prst="roundRect">
              <a:avLst>
                <a:gd name="adj" fmla="val 42885"/>
              </a:avLst>
            </a:prstGeom>
            <a:solidFill>
              <a:srgbClr val="640000"/>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その３</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483393" y="4393149"/>
            <a:ext cx="7250907" cy="901309"/>
            <a:chOff x="445293" y="4528319"/>
            <a:chExt cx="7720807" cy="901309"/>
          </a:xfrm>
        </p:grpSpPr>
        <p:sp>
          <p:nvSpPr>
            <p:cNvPr id="18" name="角丸四角形 17"/>
            <p:cNvSpPr/>
            <p:nvPr/>
          </p:nvSpPr>
          <p:spPr>
            <a:xfrm>
              <a:off x="1197766" y="4528319"/>
              <a:ext cx="6968334" cy="901309"/>
            </a:xfrm>
            <a:prstGeom prst="roundRect">
              <a:avLst/>
            </a:prstGeom>
            <a:solidFill>
              <a:schemeClr val="bg1">
                <a:lumMod val="95000"/>
              </a:schemeClr>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446088"/>
              <a:r>
                <a:rPr lang="ja-JP" altLang="en-US" sz="2000" b="1" dirty="0">
                  <a:solidFill>
                    <a:schemeClr val="tx1"/>
                  </a:solidFill>
                  <a:latin typeface="Meiryo UI" panose="020B0604030504040204" pitchFamily="50" charset="-128"/>
                  <a:ea typeface="Meiryo UI" panose="020B0604030504040204" pitchFamily="50" charset="-128"/>
                </a:rPr>
                <a:t>パソコン、スマホ、タブレットを使いこなせ！</a:t>
              </a:r>
            </a:p>
          </p:txBody>
        </p:sp>
        <p:sp>
          <p:nvSpPr>
            <p:cNvPr id="23" name="角丸四角形 22"/>
            <p:cNvSpPr/>
            <p:nvPr/>
          </p:nvSpPr>
          <p:spPr>
            <a:xfrm>
              <a:off x="445293" y="4528319"/>
              <a:ext cx="1201103" cy="901309"/>
            </a:xfrm>
            <a:prstGeom prst="roundRect">
              <a:avLst>
                <a:gd name="adj" fmla="val 42885"/>
              </a:avLst>
            </a:prstGeom>
            <a:solidFill>
              <a:srgbClr val="640000"/>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その４</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pSp>
      <p:grpSp>
        <p:nvGrpSpPr>
          <p:cNvPr id="25" name="グループ化 24"/>
          <p:cNvGrpSpPr/>
          <p:nvPr/>
        </p:nvGrpSpPr>
        <p:grpSpPr>
          <a:xfrm>
            <a:off x="483393" y="5553468"/>
            <a:ext cx="7250907" cy="901309"/>
            <a:chOff x="445293" y="5736066"/>
            <a:chExt cx="7720807" cy="901309"/>
          </a:xfrm>
        </p:grpSpPr>
        <p:sp>
          <p:nvSpPr>
            <p:cNvPr id="17" name="角丸四角形 16"/>
            <p:cNvSpPr/>
            <p:nvPr/>
          </p:nvSpPr>
          <p:spPr>
            <a:xfrm>
              <a:off x="1181100" y="5736066"/>
              <a:ext cx="6985000" cy="901309"/>
            </a:xfrm>
            <a:prstGeom prst="roundRect">
              <a:avLst/>
            </a:prstGeom>
            <a:solidFill>
              <a:schemeClr val="bg1">
                <a:lumMod val="95000"/>
              </a:schemeClr>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446088"/>
              <a:r>
                <a:rPr lang="ja-JP" altLang="en-US" sz="2000" b="1" dirty="0">
                  <a:solidFill>
                    <a:schemeClr val="tx1"/>
                  </a:solidFill>
                  <a:latin typeface="Meiryo UI" panose="020B0604030504040204" pitchFamily="50" charset="-128"/>
                  <a:ea typeface="Meiryo UI" panose="020B0604030504040204" pitchFamily="50" charset="-128"/>
                </a:rPr>
                <a:t>なるべく紙をなくしてデータにせよ！</a:t>
              </a:r>
            </a:p>
          </p:txBody>
        </p:sp>
        <p:sp>
          <p:nvSpPr>
            <p:cNvPr id="24" name="角丸四角形 23"/>
            <p:cNvSpPr/>
            <p:nvPr/>
          </p:nvSpPr>
          <p:spPr>
            <a:xfrm>
              <a:off x="445293" y="5736066"/>
              <a:ext cx="1201103" cy="901309"/>
            </a:xfrm>
            <a:prstGeom prst="roundRect">
              <a:avLst>
                <a:gd name="adj" fmla="val 42885"/>
              </a:avLst>
            </a:prstGeom>
            <a:solidFill>
              <a:srgbClr val="640000"/>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その５</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pSp>
      <p:pic>
        <p:nvPicPr>
          <p:cNvPr id="26" name="図 25"/>
          <p:cNvPicPr>
            <a:picLocks noChangeAspect="1"/>
          </p:cNvPicPr>
          <p:nvPr/>
        </p:nvPicPr>
        <p:blipFill>
          <a:blip r:embed="rId3"/>
          <a:stretch>
            <a:fillRect/>
          </a:stretch>
        </p:blipFill>
        <p:spPr>
          <a:xfrm>
            <a:off x="6976422" y="4792736"/>
            <a:ext cx="1291278" cy="2027166"/>
          </a:xfrm>
          <a:prstGeom prst="rect">
            <a:avLst/>
          </a:prstGeom>
        </p:spPr>
      </p:pic>
      <p:sp>
        <p:nvSpPr>
          <p:cNvPr id="27" name="角丸四角形 26"/>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8" name="角丸四角形 27"/>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P8</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906824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400" y="97877"/>
            <a:ext cx="5946000" cy="426804"/>
          </a:xfrm>
        </p:spPr>
        <p:txBody>
          <a:bodyPr/>
          <a:lstStyle/>
          <a:p>
            <a:r>
              <a:rPr lang="ja-JP" altLang="en-US" dirty="0">
                <a:latin typeface="Meiryo UI" panose="020B0604030504040204" pitchFamily="50" charset="-128"/>
                <a:ea typeface="Meiryo UI" panose="020B0604030504040204" pitchFamily="50" charset="-128"/>
              </a:rPr>
              <a:t>ぜひサポートブックをご活用下さい</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17</a:t>
            </a:fld>
            <a:endParaRPr kumimoji="1" lang="ja-JP" altLang="en-US"/>
          </a:p>
        </p:txBody>
      </p:sp>
      <p:pic>
        <p:nvPicPr>
          <p:cNvPr id="7" name="図 6"/>
          <p:cNvPicPr>
            <a:picLocks noChangeAspect="1"/>
          </p:cNvPicPr>
          <p:nvPr/>
        </p:nvPicPr>
        <p:blipFill>
          <a:blip r:embed="rId3"/>
          <a:stretch>
            <a:fillRect/>
          </a:stretch>
        </p:blipFill>
        <p:spPr>
          <a:xfrm>
            <a:off x="2283010" y="901700"/>
            <a:ext cx="3965390" cy="5765800"/>
          </a:xfrm>
          <a:prstGeom prst="rect">
            <a:avLst/>
          </a:prstGeom>
        </p:spPr>
      </p:pic>
    </p:spTree>
    <p:extLst>
      <p:ext uri="{BB962C8B-B14F-4D97-AF65-F5344CB8AC3E}">
        <p14:creationId xmlns:p14="http://schemas.microsoft.com/office/powerpoint/2010/main" val="299697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2</a:t>
            </a:fld>
            <a:endParaRPr kumimoji="1" lang="ja-JP" altLang="en-US"/>
          </a:p>
        </p:txBody>
      </p:sp>
      <p:sp>
        <p:nvSpPr>
          <p:cNvPr id="46" name="テキスト ボックス 45"/>
          <p:cNvSpPr txBox="1"/>
          <p:nvPr/>
        </p:nvSpPr>
        <p:spPr>
          <a:xfrm>
            <a:off x="5016500" y="2646860"/>
            <a:ext cx="2768600" cy="923330"/>
          </a:xfrm>
          <a:prstGeom prst="rect">
            <a:avLst/>
          </a:prstGeom>
          <a:noFill/>
        </p:spPr>
        <p:txBody>
          <a:bodyPr wrap="square" rtlCol="0">
            <a:spAutoFit/>
          </a:bodyPr>
          <a:lstStyle>
            <a:defPPr>
              <a:defRPr lang="ja-JP"/>
            </a:defPPr>
            <a:lvl1pPr>
              <a:defRPr sz="4000" b="1">
                <a:solidFill>
                  <a:srgbClr val="E94620"/>
                </a:solidFill>
                <a:latin typeface="Meiryo UI" panose="020B0604030504040204" pitchFamily="50" charset="-128"/>
                <a:ea typeface="Meiryo UI" panose="020B0604030504040204" pitchFamily="50" charset="-128"/>
              </a:defRPr>
            </a:lvl1pPr>
          </a:lstStyle>
          <a:p>
            <a:r>
              <a:rPr lang="ja-JP" altLang="en-US" sz="5400" dirty="0"/>
              <a:t>はじめに</a:t>
            </a:r>
          </a:p>
        </p:txBody>
      </p:sp>
      <p:grpSp>
        <p:nvGrpSpPr>
          <p:cNvPr id="51" name="グループ化 50"/>
          <p:cNvGrpSpPr/>
          <p:nvPr/>
        </p:nvGrpSpPr>
        <p:grpSpPr>
          <a:xfrm>
            <a:off x="0" y="1"/>
            <a:ext cx="2705100" cy="6857999"/>
            <a:chOff x="0" y="1"/>
            <a:chExt cx="5666566" cy="4894247"/>
          </a:xfrm>
        </p:grpSpPr>
        <p:sp>
          <p:nvSpPr>
            <p:cNvPr id="50" name="フリーフォーム 49"/>
            <p:cNvSpPr/>
            <p:nvPr/>
          </p:nvSpPr>
          <p:spPr>
            <a:xfrm rot="5400000">
              <a:off x="386160" y="-386157"/>
              <a:ext cx="4894247" cy="5666564"/>
            </a:xfrm>
            <a:custGeom>
              <a:avLst/>
              <a:gdLst>
                <a:gd name="connsiteX0" fmla="*/ 0 w 4565327"/>
                <a:gd name="connsiteY0" fmla="*/ 5285741 h 5285741"/>
                <a:gd name="connsiteX1" fmla="*/ 0 w 4565327"/>
                <a:gd name="connsiteY1" fmla="*/ 0 h 5285741"/>
                <a:gd name="connsiteX2" fmla="*/ 13779 w 4565327"/>
                <a:gd name="connsiteY2" fmla="*/ 38195 h 5285741"/>
                <a:gd name="connsiteX3" fmla="*/ 2419688 w 4565327"/>
                <a:gd name="connsiteY3" fmla="*/ 3575564 h 5285741"/>
                <a:gd name="connsiteX4" fmla="*/ 4550513 w 4565327"/>
                <a:gd name="connsiteY4" fmla="*/ 5276898 h 5285741"/>
                <a:gd name="connsiteX5" fmla="*/ 4565327 w 4565327"/>
                <a:gd name="connsiteY5" fmla="*/ 5285741 h 528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327" h="5285741">
                  <a:moveTo>
                    <a:pt x="0" y="5285741"/>
                  </a:moveTo>
                  <a:lnTo>
                    <a:pt x="0" y="0"/>
                  </a:lnTo>
                  <a:lnTo>
                    <a:pt x="13779" y="38195"/>
                  </a:lnTo>
                  <a:cubicBezTo>
                    <a:pt x="447145" y="1174557"/>
                    <a:pt x="1275526" y="2431403"/>
                    <a:pt x="2419688" y="3575564"/>
                  </a:cubicBezTo>
                  <a:cubicBezTo>
                    <a:pt x="3106185" y="4262061"/>
                    <a:pt x="3833248" y="4834877"/>
                    <a:pt x="4550513" y="5276898"/>
                  </a:cubicBezTo>
                  <a:lnTo>
                    <a:pt x="4565327" y="5285741"/>
                  </a:lnTo>
                  <a:close/>
                </a:path>
              </a:pathLst>
            </a:custGeom>
            <a:blipFill dpi="0" rotWithShape="1">
              <a:blip r:embed="rId3">
                <a:duotone>
                  <a:prstClr val="black"/>
                  <a:srgbClr val="5EAD17">
                    <a:tint val="45000"/>
                    <a:satMod val="400000"/>
                  </a:srgbClr>
                </a:duotone>
                <a:extLst>
                  <a:ext uri="{BEBA8EAE-BF5A-486C-A8C5-ECC9F3942E4B}">
                    <a14:imgProps xmlns:a14="http://schemas.microsoft.com/office/drawing/2010/main">
                      <a14:imgLayer r:embed="rId4">
                        <a14:imgEffect>
                          <a14:colorTemperature colorTemp="1659"/>
                        </a14:imgEffect>
                        <a14:imgEffect>
                          <a14:saturation sat="204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フリーフォーム 48"/>
            <p:cNvSpPr/>
            <p:nvPr/>
          </p:nvSpPr>
          <p:spPr>
            <a:xfrm rot="5400000">
              <a:off x="360207" y="-360206"/>
              <a:ext cx="4565327" cy="5285741"/>
            </a:xfrm>
            <a:custGeom>
              <a:avLst/>
              <a:gdLst>
                <a:gd name="connsiteX0" fmla="*/ 0 w 4565327"/>
                <a:gd name="connsiteY0" fmla="*/ 5285741 h 5285741"/>
                <a:gd name="connsiteX1" fmla="*/ 0 w 4565327"/>
                <a:gd name="connsiteY1" fmla="*/ 0 h 5285741"/>
                <a:gd name="connsiteX2" fmla="*/ 13779 w 4565327"/>
                <a:gd name="connsiteY2" fmla="*/ 38195 h 5285741"/>
                <a:gd name="connsiteX3" fmla="*/ 2419688 w 4565327"/>
                <a:gd name="connsiteY3" fmla="*/ 3575564 h 5285741"/>
                <a:gd name="connsiteX4" fmla="*/ 4550513 w 4565327"/>
                <a:gd name="connsiteY4" fmla="*/ 5276898 h 5285741"/>
                <a:gd name="connsiteX5" fmla="*/ 4565327 w 4565327"/>
                <a:gd name="connsiteY5" fmla="*/ 5285741 h 528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327" h="5285741">
                  <a:moveTo>
                    <a:pt x="0" y="5285741"/>
                  </a:moveTo>
                  <a:lnTo>
                    <a:pt x="0" y="0"/>
                  </a:lnTo>
                  <a:lnTo>
                    <a:pt x="13779" y="38195"/>
                  </a:lnTo>
                  <a:cubicBezTo>
                    <a:pt x="447145" y="1174557"/>
                    <a:pt x="1275526" y="2431403"/>
                    <a:pt x="2419688" y="3575564"/>
                  </a:cubicBezTo>
                  <a:cubicBezTo>
                    <a:pt x="3106185" y="4262061"/>
                    <a:pt x="3833248" y="4834877"/>
                    <a:pt x="4550513" y="5276898"/>
                  </a:cubicBezTo>
                  <a:lnTo>
                    <a:pt x="4565327" y="5285741"/>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正方形/長方形 52"/>
          <p:cNvSpPr/>
          <p:nvPr/>
        </p:nvSpPr>
        <p:spPr>
          <a:xfrm>
            <a:off x="2801114" y="3797024"/>
            <a:ext cx="6342886" cy="368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0750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ここからアプリについて</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3</a:t>
            </a:fld>
            <a:endParaRPr kumimoji="1" lang="ja-JP" altLang="en-US"/>
          </a:p>
        </p:txBody>
      </p:sp>
      <p:sp>
        <p:nvSpPr>
          <p:cNvPr id="25" name="角丸四角形 24"/>
          <p:cNvSpPr/>
          <p:nvPr/>
        </p:nvSpPr>
        <p:spPr>
          <a:xfrm>
            <a:off x="1090104" y="1334041"/>
            <a:ext cx="1667053" cy="468863"/>
          </a:xfrm>
          <a:prstGeom prst="roundRect">
            <a:avLst/>
          </a:prstGeom>
          <a:solidFill>
            <a:schemeClr val="bg1"/>
          </a:solidFill>
          <a:ln w="3810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ここからアプリ</a:t>
            </a:r>
          </a:p>
        </p:txBody>
      </p:sp>
      <p:sp>
        <p:nvSpPr>
          <p:cNvPr id="26" name="フリーフォーム 25"/>
          <p:cNvSpPr/>
          <p:nvPr/>
        </p:nvSpPr>
        <p:spPr>
          <a:xfrm rot="2700000">
            <a:off x="2772732" y="1486397"/>
            <a:ext cx="542202" cy="268637"/>
          </a:xfrm>
          <a:custGeom>
            <a:avLst/>
            <a:gdLst>
              <a:gd name="connsiteX0" fmla="*/ 331724 w 1339074"/>
              <a:gd name="connsiteY0" fmla="*/ 74771 h 663451"/>
              <a:gd name="connsiteX1" fmla="*/ 74771 w 1339074"/>
              <a:gd name="connsiteY1" fmla="*/ 331726 h 663451"/>
              <a:gd name="connsiteX2" fmla="*/ 331724 w 1339074"/>
              <a:gd name="connsiteY2" fmla="*/ 588679 h 663451"/>
              <a:gd name="connsiteX3" fmla="*/ 588677 w 1339074"/>
              <a:gd name="connsiteY3" fmla="*/ 331726 h 663451"/>
              <a:gd name="connsiteX4" fmla="*/ 331724 w 1339074"/>
              <a:gd name="connsiteY4" fmla="*/ 74771 h 663451"/>
              <a:gd name="connsiteX5" fmla="*/ 331724 w 1339074"/>
              <a:gd name="connsiteY5" fmla="*/ 0 h 663451"/>
              <a:gd name="connsiteX6" fmla="*/ 637381 w 1339074"/>
              <a:gd name="connsiteY6" fmla="*/ 202603 h 663451"/>
              <a:gd name="connsiteX7" fmla="*/ 655849 w 1339074"/>
              <a:gd name="connsiteY7" fmla="*/ 294080 h 663451"/>
              <a:gd name="connsiteX8" fmla="*/ 1339074 w 1339074"/>
              <a:gd name="connsiteY8" fmla="*/ 294080 h 663451"/>
              <a:gd name="connsiteX9" fmla="*/ 1339074 w 1339074"/>
              <a:gd name="connsiteY9" fmla="*/ 369370 h 663451"/>
              <a:gd name="connsiteX10" fmla="*/ 655849 w 1339074"/>
              <a:gd name="connsiteY10" fmla="*/ 369370 h 663451"/>
              <a:gd name="connsiteX11" fmla="*/ 637381 w 1339074"/>
              <a:gd name="connsiteY11" fmla="*/ 460848 h 663451"/>
              <a:gd name="connsiteX12" fmla="*/ 331724 w 1339074"/>
              <a:gd name="connsiteY12" fmla="*/ 663451 h 663451"/>
              <a:gd name="connsiteX13" fmla="*/ 0 w 1339074"/>
              <a:gd name="connsiteY13" fmla="*/ 331726 h 663451"/>
              <a:gd name="connsiteX14" fmla="*/ 331724 w 1339074"/>
              <a:gd name="connsiteY14" fmla="*/ 0 h 66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9074" h="663451">
                <a:moveTo>
                  <a:pt x="331724" y="74771"/>
                </a:moveTo>
                <a:cubicBezTo>
                  <a:pt x="189813" y="74771"/>
                  <a:pt x="74771" y="189814"/>
                  <a:pt x="74771" y="331726"/>
                </a:cubicBezTo>
                <a:cubicBezTo>
                  <a:pt x="74771" y="473637"/>
                  <a:pt x="189813" y="588679"/>
                  <a:pt x="331724" y="588679"/>
                </a:cubicBezTo>
                <a:cubicBezTo>
                  <a:pt x="473636" y="588679"/>
                  <a:pt x="588677" y="473637"/>
                  <a:pt x="588677" y="331726"/>
                </a:cubicBezTo>
                <a:cubicBezTo>
                  <a:pt x="588677" y="189814"/>
                  <a:pt x="473636" y="74771"/>
                  <a:pt x="331724" y="74771"/>
                </a:cubicBezTo>
                <a:close/>
                <a:moveTo>
                  <a:pt x="331724" y="0"/>
                </a:moveTo>
                <a:cubicBezTo>
                  <a:pt x="469129" y="0"/>
                  <a:pt x="587022" y="83542"/>
                  <a:pt x="637381" y="202603"/>
                </a:cubicBezTo>
                <a:lnTo>
                  <a:pt x="655849" y="294080"/>
                </a:lnTo>
                <a:lnTo>
                  <a:pt x="1339074" y="294080"/>
                </a:lnTo>
                <a:lnTo>
                  <a:pt x="1339074" y="369370"/>
                </a:lnTo>
                <a:lnTo>
                  <a:pt x="655849" y="369370"/>
                </a:lnTo>
                <a:lnTo>
                  <a:pt x="637381" y="460848"/>
                </a:lnTo>
                <a:cubicBezTo>
                  <a:pt x="587022" y="579909"/>
                  <a:pt x="469129" y="663451"/>
                  <a:pt x="331724" y="663451"/>
                </a:cubicBezTo>
                <a:cubicBezTo>
                  <a:pt x="148518" y="663451"/>
                  <a:pt x="0" y="514932"/>
                  <a:pt x="0" y="331726"/>
                </a:cubicBezTo>
                <a:cubicBezTo>
                  <a:pt x="0" y="148519"/>
                  <a:pt x="148518" y="0"/>
                  <a:pt x="33172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02400" y="762856"/>
            <a:ext cx="4667249" cy="369332"/>
          </a:xfrm>
          <a:prstGeom prst="rect">
            <a:avLst/>
          </a:prstGeom>
        </p:spPr>
        <p:txBody>
          <a:bodyPr wrap="square">
            <a:spAutoFit/>
          </a:bodyPr>
          <a:lstStyle/>
          <a:p>
            <a:pPr algn="just">
              <a:spcAft>
                <a:spcPts val="0"/>
              </a:spcAft>
            </a:pP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https://ittools.smrj.go.jp/</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8" name="グループ化 27"/>
          <p:cNvGrpSpPr/>
          <p:nvPr/>
        </p:nvGrpSpPr>
        <p:grpSpPr>
          <a:xfrm>
            <a:off x="3272036" y="1353400"/>
            <a:ext cx="2545193" cy="457629"/>
            <a:chOff x="1606119" y="938724"/>
            <a:chExt cx="2921366" cy="639543"/>
          </a:xfrm>
          <a:solidFill>
            <a:schemeClr val="bg1">
              <a:lumMod val="85000"/>
            </a:schemeClr>
          </a:solidFill>
        </p:grpSpPr>
        <p:sp>
          <p:nvSpPr>
            <p:cNvPr id="29" name="角丸四角形 28"/>
            <p:cNvSpPr/>
            <p:nvPr/>
          </p:nvSpPr>
          <p:spPr>
            <a:xfrm>
              <a:off x="1985948" y="938724"/>
              <a:ext cx="2541537" cy="639543"/>
            </a:xfrm>
            <a:prstGeom prst="roundRect">
              <a:avLst>
                <a:gd name="adj" fmla="val 17730"/>
              </a:avLst>
            </a:prstGeom>
            <a:grpFill/>
          </p:spPr>
          <p:txBody>
            <a:bodyPr wrap="square" lIns="180000" tIns="0" rIns="0" bIns="0" anchor="ctr" anchorCtr="0">
              <a:noAutofit/>
            </a:bodyPr>
            <a:lstStyle/>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ここからアプリで検索！</a:t>
              </a:r>
              <a:endPar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二等辺三角形 29"/>
            <p:cNvSpPr/>
            <p:nvPr/>
          </p:nvSpPr>
          <p:spPr>
            <a:xfrm rot="16200000">
              <a:off x="1801396" y="965308"/>
              <a:ext cx="223696" cy="614250"/>
            </a:xfrm>
            <a:prstGeom prst="triangle">
              <a:avLst/>
            </a:prstGeom>
            <a:grpFill/>
          </p:spPr>
          <p:txBody>
            <a:bodyPr wrap="square" lIns="180000" tIns="0" rIns="0" bIns="0" anchor="ctr" anchorCtr="0">
              <a:noAutofit/>
            </a:bodyPr>
            <a:lstStyle/>
            <a:p>
              <a:endParaRPr lang="ja-JP" altLang="en-US" sz="1600" b="1" kern="100">
                <a:latin typeface="Meiryo UI" panose="020B0604030504040204" pitchFamily="50" charset="-128"/>
                <a:ea typeface="Meiryo UI" panose="020B0604030504040204" pitchFamily="50" charset="-128"/>
                <a:cs typeface="Times New Roman" panose="02020603050405020304" pitchFamily="18" charset="0"/>
              </a:endParaRPr>
            </a:p>
          </p:txBody>
        </p:sp>
      </p:grpSp>
      <p:pic>
        <p:nvPicPr>
          <p:cNvPr id="31" name="図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751670"/>
            <a:ext cx="1461870" cy="1461870"/>
          </a:xfrm>
          <a:prstGeom prst="rect">
            <a:avLst/>
          </a:prstGeom>
        </p:spPr>
      </p:pic>
      <p:pic>
        <p:nvPicPr>
          <p:cNvPr id="32" name="図 31"/>
          <p:cNvPicPr>
            <a:picLocks noChangeAspect="1"/>
          </p:cNvPicPr>
          <p:nvPr/>
        </p:nvPicPr>
        <p:blipFill>
          <a:blip r:embed="rId4"/>
          <a:stretch>
            <a:fillRect/>
          </a:stretch>
        </p:blipFill>
        <p:spPr>
          <a:xfrm>
            <a:off x="686727" y="2401402"/>
            <a:ext cx="4601762" cy="4195309"/>
          </a:xfrm>
          <a:prstGeom prst="rect">
            <a:avLst/>
          </a:prstGeom>
        </p:spPr>
      </p:pic>
      <p:grpSp>
        <p:nvGrpSpPr>
          <p:cNvPr id="3" name="グループ化 2"/>
          <p:cNvGrpSpPr/>
          <p:nvPr/>
        </p:nvGrpSpPr>
        <p:grpSpPr>
          <a:xfrm>
            <a:off x="5908546" y="2362913"/>
            <a:ext cx="2003933" cy="4091864"/>
            <a:chOff x="4714367" y="2432462"/>
            <a:chExt cx="1566250" cy="3198152"/>
          </a:xfrm>
        </p:grpSpPr>
        <p:grpSp>
          <p:nvGrpSpPr>
            <p:cNvPr id="15" name="グループ化 14"/>
            <p:cNvGrpSpPr/>
            <p:nvPr/>
          </p:nvGrpSpPr>
          <p:grpSpPr>
            <a:xfrm>
              <a:off x="4714367" y="2432462"/>
              <a:ext cx="1566250" cy="3198152"/>
              <a:chOff x="4436198" y="5502228"/>
              <a:chExt cx="1566250" cy="3198152"/>
            </a:xfrm>
          </p:grpSpPr>
          <p:sp>
            <p:nvSpPr>
              <p:cNvPr id="20" name="角丸四角形 19"/>
              <p:cNvSpPr/>
              <p:nvPr/>
            </p:nvSpPr>
            <p:spPr>
              <a:xfrm>
                <a:off x="4436198" y="5502228"/>
                <a:ext cx="1566250" cy="3198152"/>
              </a:xfrm>
              <a:prstGeom prst="roundRect">
                <a:avLst>
                  <a:gd name="adj" fmla="val 9153"/>
                </a:avLst>
              </a:prstGeom>
              <a:solidFill>
                <a:schemeClr val="bg1">
                  <a:lumMod val="95000"/>
                </a:schemeClr>
              </a:solidFill>
              <a:ln w="3175">
                <a:solidFill>
                  <a:schemeClr val="tx1">
                    <a:lumMod val="50000"/>
                    <a:lumOff val="50000"/>
                  </a:schemeClr>
                </a:solidFill>
                <a:prstDash val="solid"/>
              </a:ln>
              <a:effectLst>
                <a:outerShdw blurRad="50800" dist="38100" dir="2700000" algn="tl" rotWithShape="0">
                  <a:prstClr val="black">
                    <a:alpha val="40000"/>
                  </a:prstClr>
                </a:outerShdw>
              </a:effectLst>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23" name="角丸四角形 22"/>
              <p:cNvSpPr/>
              <p:nvPr/>
            </p:nvSpPr>
            <p:spPr>
              <a:xfrm>
                <a:off x="4517303" y="5581925"/>
                <a:ext cx="1409468" cy="2929800"/>
              </a:xfrm>
              <a:prstGeom prst="roundRect">
                <a:avLst>
                  <a:gd name="adj" fmla="val 9153"/>
                </a:avLst>
              </a:prstGeom>
              <a:solidFill>
                <a:schemeClr val="bg1"/>
              </a:solidFill>
              <a:ln w="3175">
                <a:solidFill>
                  <a:schemeClr val="tx1">
                    <a:lumMod val="50000"/>
                    <a:lumOff val="50000"/>
                  </a:schemeClr>
                </a:solidFill>
                <a:prstDash val="solid"/>
              </a:ln>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24" name="角丸四角形 23"/>
              <p:cNvSpPr/>
              <p:nvPr/>
            </p:nvSpPr>
            <p:spPr>
              <a:xfrm>
                <a:off x="5087428" y="8563945"/>
                <a:ext cx="263789" cy="72703"/>
              </a:xfrm>
              <a:prstGeom prst="roundRect">
                <a:avLst>
                  <a:gd name="adj" fmla="val 9153"/>
                </a:avLst>
              </a:prstGeom>
              <a:solidFill>
                <a:schemeClr val="bg1">
                  <a:lumMod val="85000"/>
                </a:schemeClr>
              </a:solidFill>
              <a:ln w="3175">
                <a:solidFill>
                  <a:schemeClr val="tx1">
                    <a:lumMod val="50000"/>
                    <a:lumOff val="50000"/>
                  </a:schemeClr>
                </a:solidFill>
                <a:prstDash val="solid"/>
              </a:ln>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grpSp>
        <p:pic>
          <p:nvPicPr>
            <p:cNvPr id="33" name="図 32"/>
            <p:cNvPicPr>
              <a:picLocks noChangeAspect="1"/>
            </p:cNvPicPr>
            <p:nvPr/>
          </p:nvPicPr>
          <p:blipFill>
            <a:blip r:embed="rId5"/>
            <a:stretch>
              <a:fillRect/>
            </a:stretch>
          </p:blipFill>
          <p:spPr>
            <a:xfrm>
              <a:off x="4835879" y="2575303"/>
              <a:ext cx="1323224" cy="2797963"/>
            </a:xfrm>
            <a:prstGeom prst="rect">
              <a:avLst/>
            </a:prstGeom>
          </p:spPr>
        </p:pic>
      </p:grpSp>
    </p:spTree>
    <p:extLst>
      <p:ext uri="{BB962C8B-B14F-4D97-AF65-F5344CB8AC3E}">
        <p14:creationId xmlns:p14="http://schemas.microsoft.com/office/powerpoint/2010/main" val="158500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1" name="角丸四角形 20"/>
          <p:cNvSpPr/>
          <p:nvPr/>
        </p:nvSpPr>
        <p:spPr>
          <a:xfrm>
            <a:off x="452437" y="3479720"/>
            <a:ext cx="8233708" cy="1175740"/>
          </a:xfrm>
          <a:prstGeom prst="roundRect">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439905" y="1428276"/>
            <a:ext cx="8233708" cy="1175740"/>
          </a:xfrm>
          <a:prstGeom prst="roundRect">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サポートブックについて</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4</a:t>
            </a:fld>
            <a:endParaRPr kumimoji="1" lang="ja-JP" altLang="en-US"/>
          </a:p>
        </p:txBody>
      </p:sp>
      <p:sp>
        <p:nvSpPr>
          <p:cNvPr id="7" name="正方形/長方形 6"/>
          <p:cNvSpPr/>
          <p:nvPr/>
        </p:nvSpPr>
        <p:spPr>
          <a:xfrm>
            <a:off x="567392" y="1685456"/>
            <a:ext cx="8233708" cy="707886"/>
          </a:xfrm>
          <a:prstGeom prst="rect">
            <a:avLst/>
          </a:prstGeom>
        </p:spPr>
        <p:txBody>
          <a:bodyPr wrap="square">
            <a:spAutoFit/>
          </a:bodyPr>
          <a:lstStyle/>
          <a:p>
            <a:pPr marL="88900"/>
            <a:r>
              <a:rPr lang="ja-JP" altLang="ja-JP" sz="2000" kern="100" dirty="0">
                <a:latin typeface="ＭＳ 明朝" panose="02020609040205080304" pitchFamily="17" charset="-128"/>
                <a:ea typeface="Meiryo UI" panose="020B0604030504040204" pitchFamily="50" charset="-128"/>
                <a:cs typeface="Meiryo UI" panose="020B0604030504040204" pitchFamily="50" charset="-128"/>
              </a:rPr>
              <a:t>事業者のビジネス用アプリ導入支援の現場で、支援者の</a:t>
            </a: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人</a:t>
            </a:r>
            <a:r>
              <a:rPr lang="ja-JP" altLang="ja-JP" sz="2000" kern="100" dirty="0">
                <a:latin typeface="ＭＳ 明朝" panose="02020609040205080304" pitchFamily="17" charset="-128"/>
                <a:ea typeface="Meiryo UI" panose="020B0604030504040204" pitchFamily="50" charset="-128"/>
                <a:cs typeface="Meiryo UI" panose="020B0604030504040204" pitchFamily="50" charset="-128"/>
              </a:rPr>
              <a:t>に活用</a:t>
            </a: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してもらい</a:t>
            </a:r>
            <a:r>
              <a:rPr lang="ja-JP" altLang="ja-JP" sz="2000" kern="100" dirty="0">
                <a:latin typeface="ＭＳ 明朝" panose="02020609040205080304" pitchFamily="17" charset="-128"/>
                <a:ea typeface="Meiryo UI" panose="020B0604030504040204" pitchFamily="50" charset="-128"/>
                <a:cs typeface="Meiryo UI" panose="020B0604030504040204" pitchFamily="50" charset="-128"/>
              </a:rPr>
              <a:t>、</a:t>
            </a:r>
            <a:br>
              <a:rPr lang="en-US" altLang="ja-JP" sz="2000" kern="100" dirty="0">
                <a:latin typeface="ＭＳ 明朝" panose="02020609040205080304" pitchFamily="17" charset="-128"/>
                <a:ea typeface="Meiryo UI" panose="020B0604030504040204" pitchFamily="50" charset="-128"/>
                <a:cs typeface="Meiryo UI" panose="020B0604030504040204" pitchFamily="50" charset="-128"/>
              </a:rPr>
            </a:br>
            <a:r>
              <a:rPr lang="ja-JP" altLang="ja-JP" sz="2000" kern="100" dirty="0">
                <a:latin typeface="ＭＳ 明朝" panose="02020609040205080304" pitchFamily="17" charset="-128"/>
                <a:ea typeface="Meiryo UI" panose="020B0604030504040204" pitchFamily="50" charset="-128"/>
                <a:cs typeface="Meiryo UI" panose="020B0604030504040204" pitchFamily="50" charset="-128"/>
              </a:rPr>
              <a:t>事業者の生産性向上を実現</a:t>
            </a: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することを期待</a:t>
            </a:r>
          </a:p>
        </p:txBody>
      </p:sp>
      <p:sp>
        <p:nvSpPr>
          <p:cNvPr id="8" name="角丸四角形 7"/>
          <p:cNvSpPr/>
          <p:nvPr/>
        </p:nvSpPr>
        <p:spPr>
          <a:xfrm>
            <a:off x="304800" y="754619"/>
            <a:ext cx="3657600" cy="622341"/>
          </a:xfrm>
          <a:prstGeom prst="roundRect">
            <a:avLst>
              <a:gd name="adj" fmla="val 50000"/>
            </a:avLst>
          </a:prstGeom>
          <a:solidFill>
            <a:srgbClr val="E94620"/>
          </a:solidFill>
        </p:spPr>
        <p:txBody>
          <a:bodyPr wrap="square" lIns="180000" tIns="0" rIns="0" bIns="0" anchor="ctr" anchorCtr="0">
            <a:noAutofit/>
          </a:bodyPr>
          <a:lstStyle/>
          <a:p>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(1) </a:t>
            </a:r>
            <a:r>
              <a:rPr lang="ja-JP"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サポートブック</a:t>
            </a: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の目的</a:t>
            </a:r>
            <a:endParaRPr lang="ja-JP" altLang="ja-JP" sz="105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452437" y="3553278"/>
            <a:ext cx="8221176" cy="646331"/>
          </a:xfrm>
          <a:prstGeom prst="rect">
            <a:avLst/>
          </a:prstGeom>
        </p:spPr>
        <p:txBody>
          <a:bodyPr wrap="square">
            <a:spAutoFit/>
          </a:bodyPr>
          <a:lstStyle/>
          <a:p>
            <a:pPr marL="133350" indent="177800">
              <a:spcAft>
                <a:spcPts val="0"/>
              </a:spcAft>
            </a:pPr>
            <a:r>
              <a:rPr lang="ja-JP" altLang="en-US" kern="100" dirty="0">
                <a:latin typeface="ＭＳ 明朝" panose="02020609040205080304" pitchFamily="17" charset="-128"/>
                <a:ea typeface="Meiryo UI" panose="020B0604030504040204" pitchFamily="50" charset="-128"/>
                <a:cs typeface="Meiryo UI" panose="020B0604030504040204" pitchFamily="50" charset="-128"/>
              </a:rPr>
              <a:t>小規模事業者向けに</a:t>
            </a:r>
            <a:r>
              <a:rPr lang="ja-JP" altLang="ja-JP" kern="100" dirty="0">
                <a:latin typeface="ＭＳ 明朝" panose="02020609040205080304" pitchFamily="17" charset="-128"/>
                <a:ea typeface="Meiryo UI" panose="020B0604030504040204" pitchFamily="50" charset="-128"/>
                <a:cs typeface="Meiryo UI" panose="020B0604030504040204" pitchFamily="50" charset="-128"/>
              </a:rPr>
              <a:t>ビジネス用アプリ</a:t>
            </a:r>
            <a:r>
              <a:rPr lang="ja-JP" altLang="en-US" kern="100" dirty="0">
                <a:latin typeface="ＭＳ 明朝" panose="02020609040205080304" pitchFamily="17" charset="-128"/>
                <a:ea typeface="Meiryo UI" panose="020B0604030504040204" pitchFamily="50" charset="-128"/>
                <a:cs typeface="Meiryo UI" panose="020B0604030504040204" pitchFamily="50" charset="-128"/>
              </a:rPr>
              <a:t>の</a:t>
            </a:r>
            <a:r>
              <a:rPr lang="ja-JP" altLang="ja-JP" kern="100" dirty="0">
                <a:latin typeface="ＭＳ 明朝" panose="02020609040205080304" pitchFamily="17" charset="-128"/>
                <a:ea typeface="Meiryo UI" panose="020B0604030504040204" pitchFamily="50" charset="-128"/>
                <a:cs typeface="Meiryo UI" panose="020B0604030504040204" pitchFamily="50" charset="-128"/>
              </a:rPr>
              <a:t>導入支援</a:t>
            </a:r>
            <a:r>
              <a:rPr lang="ja-JP" altLang="en-US" kern="100" dirty="0">
                <a:latin typeface="ＭＳ 明朝" panose="02020609040205080304" pitchFamily="17" charset="-128"/>
                <a:ea typeface="Meiryo UI" panose="020B0604030504040204" pitchFamily="50" charset="-128"/>
                <a:cs typeface="Meiryo UI" panose="020B0604030504040204" pitchFamily="50" charset="-128"/>
              </a:rPr>
              <a:t>を行う支援者のうち、ＩＴ活用支援の</a:t>
            </a:r>
            <a:r>
              <a:rPr lang="ja-JP" altLang="ja-JP" kern="100" dirty="0">
                <a:latin typeface="ＭＳ 明朝" panose="02020609040205080304" pitchFamily="17" charset="-128"/>
                <a:ea typeface="Meiryo UI" panose="020B0604030504040204" pitchFamily="50" charset="-128"/>
                <a:cs typeface="Meiryo UI" panose="020B0604030504040204" pitchFamily="50" charset="-128"/>
              </a:rPr>
              <a:t>経験</a:t>
            </a:r>
            <a:r>
              <a:rPr lang="ja-JP" altLang="en-US" kern="100" dirty="0">
                <a:latin typeface="ＭＳ 明朝" panose="02020609040205080304" pitchFamily="17" charset="-128"/>
                <a:ea typeface="Meiryo UI" panose="020B0604030504040204" pitchFamily="50" charset="-128"/>
                <a:cs typeface="Meiryo UI" panose="020B0604030504040204" pitchFamily="50" charset="-128"/>
              </a:rPr>
              <a:t>がまだ多くない方、</a:t>
            </a:r>
            <a:r>
              <a:rPr lang="ja-JP" altLang="ja-JP" kern="100" dirty="0">
                <a:latin typeface="ＭＳ 明朝" panose="02020609040205080304" pitchFamily="17" charset="-128"/>
                <a:ea typeface="Meiryo UI" panose="020B0604030504040204" pitchFamily="50" charset="-128"/>
                <a:cs typeface="Meiryo UI" panose="020B0604030504040204" pitchFamily="50" charset="-128"/>
              </a:rPr>
              <a:t>又は</a:t>
            </a:r>
            <a:r>
              <a:rPr lang="ja-JP" altLang="en-US" kern="100" dirty="0">
                <a:latin typeface="ＭＳ 明朝" panose="02020609040205080304" pitchFamily="17" charset="-128"/>
                <a:ea typeface="Meiryo UI" panose="020B0604030504040204" pitchFamily="50" charset="-128"/>
                <a:cs typeface="Meiryo UI" panose="020B0604030504040204" pitchFamily="50" charset="-128"/>
              </a:rPr>
              <a:t>これからＩＴ活用支援に</a:t>
            </a:r>
            <a:r>
              <a:rPr lang="ja-JP" altLang="ja-JP" kern="100" dirty="0">
                <a:latin typeface="ＭＳ 明朝" panose="02020609040205080304" pitchFamily="17" charset="-128"/>
                <a:ea typeface="Meiryo UI" panose="020B0604030504040204" pitchFamily="50" charset="-128"/>
                <a:cs typeface="Meiryo UI" panose="020B0604030504040204" pitchFamily="50" charset="-128"/>
              </a:rPr>
              <a:t>携わる支援者</a:t>
            </a:r>
            <a:r>
              <a:rPr lang="ja-JP" altLang="en-US" kern="100" dirty="0">
                <a:latin typeface="ＭＳ 明朝" panose="02020609040205080304" pitchFamily="17" charset="-128"/>
                <a:ea typeface="Meiryo UI" panose="020B0604030504040204" pitchFamily="50" charset="-128"/>
                <a:cs typeface="Meiryo UI" panose="020B0604030504040204" pitchFamily="50" charset="-128"/>
              </a:rPr>
              <a:t>。</a:t>
            </a:r>
            <a:endParaRPr lang="ja-JP" altLang="ja-JP" kern="100" dirty="0">
              <a:latin typeface="ＭＳ 明朝" panose="02020609040205080304" pitchFamily="17" charset="-128"/>
              <a:ea typeface="Meiryo UI" panose="020B0604030504040204" pitchFamily="50" charset="-128"/>
              <a:cs typeface="Meiryo UI" panose="020B0604030504040204" pitchFamily="50" charset="-128"/>
            </a:endParaRPr>
          </a:p>
        </p:txBody>
      </p:sp>
      <p:sp>
        <p:nvSpPr>
          <p:cNvPr id="10" name="角丸四角形 9"/>
          <p:cNvSpPr/>
          <p:nvPr/>
        </p:nvSpPr>
        <p:spPr>
          <a:xfrm>
            <a:off x="302400" y="2818853"/>
            <a:ext cx="3657600" cy="622341"/>
          </a:xfrm>
          <a:prstGeom prst="roundRect">
            <a:avLst>
              <a:gd name="adj" fmla="val 50000"/>
            </a:avLst>
          </a:prstGeom>
          <a:solidFill>
            <a:srgbClr val="E94620"/>
          </a:solidFill>
        </p:spPr>
        <p:txBody>
          <a:bodyPr wrap="square" lIns="180000" tIns="0" rIns="0" bIns="0" anchor="ctr" anchorCtr="0">
            <a:noAutofit/>
          </a:bodyPr>
          <a:lstStyle/>
          <a:p>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(2) </a:t>
            </a: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サポートブックの対象</a:t>
            </a:r>
            <a:endParaRPr lang="ja-JP" altLang="ja-JP" sz="105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6" name="図 15"/>
          <p:cNvPicPr>
            <a:picLocks noChangeAspect="1"/>
          </p:cNvPicPr>
          <p:nvPr/>
        </p:nvPicPr>
        <p:blipFill>
          <a:blip r:embed="rId3"/>
          <a:stretch>
            <a:fillRect/>
          </a:stretch>
        </p:blipFill>
        <p:spPr>
          <a:xfrm>
            <a:off x="5384800" y="4967936"/>
            <a:ext cx="1184275" cy="1570978"/>
          </a:xfrm>
          <a:prstGeom prst="rect">
            <a:avLst/>
          </a:prstGeom>
        </p:spPr>
      </p:pic>
      <p:pic>
        <p:nvPicPr>
          <p:cNvPr id="17" name="図 16"/>
          <p:cNvPicPr>
            <a:picLocks noChangeAspect="1"/>
          </p:cNvPicPr>
          <p:nvPr/>
        </p:nvPicPr>
        <p:blipFill>
          <a:blip r:embed="rId4"/>
          <a:stretch>
            <a:fillRect/>
          </a:stretch>
        </p:blipFill>
        <p:spPr>
          <a:xfrm>
            <a:off x="4113640" y="4967936"/>
            <a:ext cx="1065595" cy="1563860"/>
          </a:xfrm>
          <a:prstGeom prst="rect">
            <a:avLst/>
          </a:prstGeom>
        </p:spPr>
      </p:pic>
      <p:pic>
        <p:nvPicPr>
          <p:cNvPr id="18" name="図 17"/>
          <p:cNvPicPr>
            <a:picLocks noChangeAspect="1"/>
          </p:cNvPicPr>
          <p:nvPr/>
        </p:nvPicPr>
        <p:blipFill>
          <a:blip r:embed="rId5"/>
          <a:stretch>
            <a:fillRect/>
          </a:stretch>
        </p:blipFill>
        <p:spPr>
          <a:xfrm>
            <a:off x="6937376" y="4975053"/>
            <a:ext cx="840944" cy="1563860"/>
          </a:xfrm>
          <a:prstGeom prst="rect">
            <a:avLst/>
          </a:prstGeom>
        </p:spPr>
      </p:pic>
      <p:pic>
        <p:nvPicPr>
          <p:cNvPr id="22" name="図 21"/>
          <p:cNvPicPr>
            <a:picLocks noChangeAspect="1"/>
          </p:cNvPicPr>
          <p:nvPr/>
        </p:nvPicPr>
        <p:blipFill>
          <a:blip r:embed="rId6"/>
          <a:stretch>
            <a:fillRect/>
          </a:stretch>
        </p:blipFill>
        <p:spPr>
          <a:xfrm>
            <a:off x="720667" y="4492162"/>
            <a:ext cx="1410533" cy="2039634"/>
          </a:xfrm>
          <a:prstGeom prst="rect">
            <a:avLst/>
          </a:prstGeom>
          <a:ln>
            <a:solidFill>
              <a:schemeClr val="bg1">
                <a:lumMod val="75000"/>
              </a:schemeClr>
            </a:solidFill>
          </a:ln>
        </p:spPr>
      </p:pic>
      <p:sp>
        <p:nvSpPr>
          <p:cNvPr id="3" name="角丸四角形 2"/>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P4</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02839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452437" y="883812"/>
            <a:ext cx="8233708" cy="1622784"/>
          </a:xfrm>
          <a:prstGeom prst="roundRect">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想定する利用方法</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5</a:t>
            </a:fld>
            <a:endParaRPr kumimoji="1" lang="ja-JP" altLang="en-US"/>
          </a:p>
        </p:txBody>
      </p:sp>
      <p:sp>
        <p:nvSpPr>
          <p:cNvPr id="7" name="正方形/長方形 6"/>
          <p:cNvSpPr/>
          <p:nvPr/>
        </p:nvSpPr>
        <p:spPr>
          <a:xfrm>
            <a:off x="452437" y="1033484"/>
            <a:ext cx="8233708" cy="1323439"/>
          </a:xfrm>
          <a:prstGeom prst="rect">
            <a:avLst/>
          </a:prstGeom>
        </p:spPr>
        <p:txBody>
          <a:bodyPr wrap="square">
            <a:spAutoFit/>
          </a:bodyPr>
          <a:lstStyle/>
          <a:p>
            <a:pPr marL="133350" indent="177800">
              <a:spcAft>
                <a:spcPts val="0"/>
              </a:spcAft>
            </a:pP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①ヒアリングと合わせて本サポートブックを参照本サポートブックを参考</a:t>
            </a:r>
            <a:br>
              <a:rPr lang="en-US" altLang="ja-JP" sz="2000" kern="100" dirty="0">
                <a:latin typeface="ＭＳ 明朝" panose="02020609040205080304" pitchFamily="17" charset="-128"/>
                <a:ea typeface="Meiryo UI" panose="020B0604030504040204" pitchFamily="50" charset="-128"/>
                <a:cs typeface="Meiryo UI" panose="020B0604030504040204" pitchFamily="50" charset="-128"/>
              </a:rPr>
            </a:b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　　「ここからアプリ</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https://ittools.smrj.go.jp/</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」の情報を確認</a:t>
            </a:r>
            <a:endParaRPr lang="en-US" altLang="ja-JP" sz="2000" kern="100" dirty="0">
              <a:latin typeface="ＭＳ 明朝" panose="02020609040205080304" pitchFamily="17" charset="-128"/>
              <a:ea typeface="Meiryo UI" panose="020B0604030504040204" pitchFamily="50" charset="-128"/>
              <a:cs typeface="Meiryo UI" panose="020B0604030504040204" pitchFamily="50" charset="-128"/>
            </a:endParaRPr>
          </a:p>
          <a:p>
            <a:pPr marL="133350" indent="177800">
              <a:spcAft>
                <a:spcPts val="0"/>
              </a:spcAft>
            </a:pP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②導入の助言</a:t>
            </a:r>
            <a:endParaRPr lang="en-US" altLang="ja-JP" sz="2000" kern="100" dirty="0">
              <a:latin typeface="ＭＳ 明朝" panose="02020609040205080304" pitchFamily="17" charset="-128"/>
              <a:ea typeface="Meiryo UI" panose="020B0604030504040204" pitchFamily="50" charset="-128"/>
              <a:cs typeface="Meiryo UI" panose="020B0604030504040204" pitchFamily="50" charset="-128"/>
            </a:endParaRPr>
          </a:p>
          <a:p>
            <a:pPr marL="133350" indent="177800">
              <a:spcAft>
                <a:spcPts val="0"/>
              </a:spcAft>
            </a:pP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③導入後のフォロー</a:t>
            </a:r>
            <a:endParaRPr lang="ja-JP" altLang="ja-JP" sz="2000" kern="100" dirty="0">
              <a:latin typeface="ＭＳ 明朝" panose="02020609040205080304" pitchFamily="17" charset="-128"/>
              <a:ea typeface="Meiryo UI" panose="020B0604030504040204" pitchFamily="50" charset="-128"/>
              <a:cs typeface="Meiryo UI" panose="020B0604030504040204" pitchFamily="50" charset="-128"/>
            </a:endParaRPr>
          </a:p>
        </p:txBody>
      </p:sp>
      <p:pic>
        <p:nvPicPr>
          <p:cNvPr id="20" name="図 19"/>
          <p:cNvPicPr>
            <a:picLocks noChangeAspect="1"/>
          </p:cNvPicPr>
          <p:nvPr/>
        </p:nvPicPr>
        <p:blipFill>
          <a:blip r:embed="rId3"/>
          <a:stretch>
            <a:fillRect/>
          </a:stretch>
        </p:blipFill>
        <p:spPr>
          <a:xfrm>
            <a:off x="452437" y="2656268"/>
            <a:ext cx="8335263" cy="3439732"/>
          </a:xfrm>
          <a:prstGeom prst="rect">
            <a:avLst/>
          </a:prstGeom>
        </p:spPr>
      </p:pic>
      <p:sp>
        <p:nvSpPr>
          <p:cNvPr id="9" name="角丸四角形 8"/>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10" name="角丸四角形 9"/>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P4</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86565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452437" y="754198"/>
            <a:ext cx="8233708" cy="1023802"/>
          </a:xfrm>
          <a:prstGeom prst="roundRect">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本サポートブックの位置づけ</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6</a:t>
            </a:fld>
            <a:endParaRPr kumimoji="1" lang="ja-JP" altLang="en-US"/>
          </a:p>
        </p:txBody>
      </p:sp>
      <p:sp>
        <p:nvSpPr>
          <p:cNvPr id="7" name="正方形/長方形 6"/>
          <p:cNvSpPr/>
          <p:nvPr/>
        </p:nvSpPr>
        <p:spPr>
          <a:xfrm>
            <a:off x="464969" y="903870"/>
            <a:ext cx="8233708" cy="707886"/>
          </a:xfrm>
          <a:prstGeom prst="rect">
            <a:avLst/>
          </a:prstGeom>
        </p:spPr>
        <p:txBody>
          <a:bodyPr wrap="square">
            <a:spAutoFit/>
          </a:bodyPr>
          <a:lstStyle/>
          <a:p>
            <a:pPr marL="133350" indent="177800">
              <a:spcAft>
                <a:spcPts val="0"/>
              </a:spcAft>
            </a:pPr>
            <a:r>
              <a:rPr lang="ja-JP" altLang="ja-JP" sz="2000" kern="100" dirty="0">
                <a:latin typeface="Meiryo UI" panose="020B0604030504040204" pitchFamily="50" charset="-128"/>
                <a:ea typeface="Meiryo UI" panose="020B0604030504040204" pitchFamily="50" charset="-128"/>
                <a:cs typeface="ＭＳ 明朝" panose="02020609040205080304" pitchFamily="17" charset="-128"/>
              </a:rPr>
              <a:t>本サポートブックは、</a:t>
            </a:r>
            <a:r>
              <a:rPr lang="ja-JP" altLang="en-US" sz="2000" kern="100" dirty="0">
                <a:latin typeface="Meiryo UI" panose="020B0604030504040204" pitchFamily="50" charset="-128"/>
                <a:ea typeface="Meiryo UI" panose="020B0604030504040204" pitchFamily="50" charset="-128"/>
                <a:cs typeface="ＭＳ 明朝" panose="02020609040205080304" pitchFamily="17" charset="-128"/>
              </a:rPr>
              <a:t>ＩＴ支援の入門書として地域の支援機関等で日常的に小規模事業者に対して助言を行う支援者を対象</a:t>
            </a:r>
            <a:endParaRPr lang="ja-JP" altLang="ja-JP" sz="2000" kern="100" dirty="0">
              <a:latin typeface="ＭＳ 明朝" panose="02020609040205080304" pitchFamily="17" charset="-128"/>
              <a:ea typeface="Meiryo UI" panose="020B0604030504040204" pitchFamily="50" charset="-128"/>
              <a:cs typeface="Meiryo UI" panose="020B0604030504040204" pitchFamily="50" charset="-128"/>
            </a:endParaRPr>
          </a:p>
        </p:txBody>
      </p:sp>
      <p:sp>
        <p:nvSpPr>
          <p:cNvPr id="10" name="正方形/長方形 9"/>
          <p:cNvSpPr/>
          <p:nvPr/>
        </p:nvSpPr>
        <p:spPr>
          <a:xfrm>
            <a:off x="464969" y="2066208"/>
            <a:ext cx="2353076" cy="1292993"/>
          </a:xfrm>
          <a:prstGeom prst="rect">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ベテランＩＴ</a:t>
            </a:r>
            <a:r>
              <a:rPr kumimoji="1" lang="ja-JP" altLang="en-US" dirty="0">
                <a:latin typeface="Meiryo UI" panose="020B0604030504040204" pitchFamily="50" charset="-128"/>
                <a:ea typeface="Meiryo UI" panose="020B0604030504040204" pitchFamily="50" charset="-128"/>
              </a:rPr>
              <a:t>支援者</a:t>
            </a:r>
            <a:endParaRPr kumimoji="1"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ＩＴ専門家</a:t>
            </a:r>
            <a:endParaRPr kumimoji="1" lang="ja-JP" altLang="en-US" dirty="0">
              <a:latin typeface="Meiryo UI" panose="020B0604030504040204" pitchFamily="50" charset="-128"/>
              <a:ea typeface="Meiryo UI" panose="020B0604030504040204" pitchFamily="50" charset="-128"/>
            </a:endParaRPr>
          </a:p>
        </p:txBody>
      </p:sp>
      <p:sp>
        <p:nvSpPr>
          <p:cNvPr id="11" name="正方形/長方形 10"/>
          <p:cNvSpPr/>
          <p:nvPr/>
        </p:nvSpPr>
        <p:spPr>
          <a:xfrm>
            <a:off x="464969" y="3469892"/>
            <a:ext cx="2353076" cy="1292993"/>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中堅ＩＴ</a:t>
            </a:r>
            <a:r>
              <a:rPr lang="ja-JP" altLang="en-US" dirty="0">
                <a:latin typeface="Meiryo UI" panose="020B0604030504040204" pitchFamily="50" charset="-128"/>
                <a:ea typeface="Meiryo UI" panose="020B0604030504040204" pitchFamily="50" charset="-128"/>
              </a:rPr>
              <a:t>支援者</a:t>
            </a:r>
            <a:endParaRPr kumimoji="1" lang="ja-JP" altLang="en-US" dirty="0">
              <a:latin typeface="Meiryo UI" panose="020B0604030504040204" pitchFamily="50" charset="-128"/>
              <a:ea typeface="Meiryo UI" panose="020B0604030504040204" pitchFamily="50" charset="-128"/>
            </a:endParaRPr>
          </a:p>
        </p:txBody>
      </p:sp>
      <p:sp>
        <p:nvSpPr>
          <p:cNvPr id="12" name="正方形/長方形 11"/>
          <p:cNvSpPr/>
          <p:nvPr/>
        </p:nvSpPr>
        <p:spPr>
          <a:xfrm>
            <a:off x="464969" y="4873576"/>
            <a:ext cx="2353076" cy="1292993"/>
          </a:xfrm>
          <a:prstGeom prst="rect">
            <a:avLst/>
          </a:prstGeom>
          <a:solidFill>
            <a:srgbClr val="F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はじめてのＩＴ</a:t>
            </a:r>
            <a:r>
              <a:rPr lang="ja-JP" altLang="en-US" dirty="0">
                <a:latin typeface="Meiryo UI" panose="020B0604030504040204" pitchFamily="50" charset="-128"/>
                <a:ea typeface="Meiryo UI" panose="020B0604030504040204" pitchFamily="50" charset="-128"/>
              </a:rPr>
              <a:t>支援者</a:t>
            </a:r>
            <a:endParaRPr kumimoji="1" lang="ja-JP" altLang="en-US" dirty="0">
              <a:latin typeface="Meiryo UI" panose="020B0604030504040204" pitchFamily="50" charset="-128"/>
              <a:ea typeface="Meiryo UI" panose="020B0604030504040204" pitchFamily="50" charset="-128"/>
            </a:endParaRPr>
          </a:p>
        </p:txBody>
      </p:sp>
      <p:grpSp>
        <p:nvGrpSpPr>
          <p:cNvPr id="28" name="グループ化 27"/>
          <p:cNvGrpSpPr/>
          <p:nvPr/>
        </p:nvGrpSpPr>
        <p:grpSpPr>
          <a:xfrm>
            <a:off x="2490684" y="2066208"/>
            <a:ext cx="5947721" cy="4100361"/>
            <a:chOff x="2490685" y="2066208"/>
            <a:chExt cx="3715352" cy="4100361"/>
          </a:xfrm>
        </p:grpSpPr>
        <p:cxnSp>
          <p:nvCxnSpPr>
            <p:cNvPr id="13" name="直線コネクタ 12"/>
            <p:cNvCxnSpPr/>
            <p:nvPr/>
          </p:nvCxnSpPr>
          <p:spPr>
            <a:xfrm>
              <a:off x="2490685" y="2066208"/>
              <a:ext cx="371535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490685" y="3432995"/>
              <a:ext cx="371535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490685" y="4799782"/>
              <a:ext cx="371535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490685" y="6166569"/>
              <a:ext cx="371535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上下矢印 16"/>
          <p:cNvSpPr/>
          <p:nvPr/>
        </p:nvSpPr>
        <p:spPr>
          <a:xfrm>
            <a:off x="2838863" y="4266760"/>
            <a:ext cx="596766" cy="1898237"/>
          </a:xfrm>
          <a:prstGeom prst="upDownArrow">
            <a:avLst/>
          </a:prstGeom>
          <a:solidFill>
            <a:schemeClr val="tx1">
              <a:lumMod val="50000"/>
              <a:lumOff val="50000"/>
            </a:schemeClr>
          </a:solidFill>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18" name="正方形/長方形 17"/>
          <p:cNvSpPr/>
          <p:nvPr/>
        </p:nvSpPr>
        <p:spPr>
          <a:xfrm>
            <a:off x="3950390" y="4873576"/>
            <a:ext cx="2480717" cy="572766"/>
          </a:xfrm>
          <a:prstGeom prst="rect">
            <a:avLst/>
          </a:prstGeom>
          <a:solidFill>
            <a:schemeClr val="accent6">
              <a:lumMod val="40000"/>
              <a:lumOff val="60000"/>
            </a:schemeClr>
          </a:solidFill>
        </p:spPr>
        <p:txBody>
          <a:bodyPr wrap="square" lIns="0" tIns="0" rIns="0" bIns="0" anchor="ctr" anchorCtr="1">
            <a:noAutofit/>
          </a:bodyPr>
          <a:lstStyle/>
          <a:p>
            <a:pPr algn="ct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　</a:t>
            </a:r>
            <a:r>
              <a:rPr lang="ja-JP" altLang="ja-JP" kern="100" dirty="0">
                <a:latin typeface="Meiryo UI" panose="020B0604030504040204" pitchFamily="50" charset="-128"/>
                <a:ea typeface="Meiryo UI" panose="020B0604030504040204" pitchFamily="50" charset="-128"/>
                <a:cs typeface="ＭＳ 明朝" panose="02020609040205080304" pitchFamily="17" charset="-128"/>
              </a:rPr>
              <a:t>本サポートブック</a:t>
            </a:r>
            <a:endParaRPr lang="ja-JP" altLang="en-US"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21" name="上下矢印 20"/>
          <p:cNvSpPr/>
          <p:nvPr/>
        </p:nvSpPr>
        <p:spPr>
          <a:xfrm>
            <a:off x="3435629" y="2496727"/>
            <a:ext cx="596766" cy="2266157"/>
          </a:xfrm>
          <a:prstGeom prst="upDownArrow">
            <a:avLst/>
          </a:prstGeom>
          <a:solidFill>
            <a:schemeClr val="tx1">
              <a:lumMod val="50000"/>
              <a:lumOff val="50000"/>
            </a:schemeClr>
          </a:solidFill>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22" name="正方形/長方形 21"/>
          <p:cNvSpPr/>
          <p:nvPr/>
        </p:nvSpPr>
        <p:spPr>
          <a:xfrm>
            <a:off x="3962944" y="3126804"/>
            <a:ext cx="2480717" cy="572766"/>
          </a:xfrm>
          <a:prstGeom prst="rect">
            <a:avLst/>
          </a:prstGeom>
          <a:solidFill>
            <a:schemeClr val="accent6">
              <a:lumMod val="40000"/>
              <a:lumOff val="60000"/>
            </a:schemeClr>
          </a:solidFill>
        </p:spPr>
        <p:txBody>
          <a:bodyPr wrap="square" lIns="0" tIns="0" rIns="0" bIns="0" anchor="ctr" anchorCtr="1">
            <a:noAutofit/>
          </a:bodyPr>
          <a:lstStyle/>
          <a:p>
            <a:pPr algn="ct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小規模事業者支援</a:t>
            </a:r>
            <a:br>
              <a:rPr lang="en-US" altLang="ja-JP" kern="100" dirty="0">
                <a:latin typeface="Meiryo UI" panose="020B0604030504040204" pitchFamily="50" charset="-128"/>
                <a:ea typeface="Meiryo UI" panose="020B0604030504040204" pitchFamily="50" charset="-128"/>
                <a:cs typeface="ＭＳ 明朝" panose="02020609040205080304" pitchFamily="17" charset="-128"/>
              </a:rPr>
            </a:b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ガイドブック</a:t>
            </a:r>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204408"/>
            <a:ext cx="1410850" cy="1995102"/>
          </a:xfrm>
          <a:prstGeom prst="rect">
            <a:avLst/>
          </a:prstGeom>
          <a:ln>
            <a:solidFill>
              <a:schemeClr val="bg1">
                <a:lumMod val="75000"/>
              </a:schemeClr>
            </a:solidFill>
          </a:ln>
        </p:spPr>
      </p:pic>
      <p:pic>
        <p:nvPicPr>
          <p:cNvPr id="24" name="図 23"/>
          <p:cNvPicPr>
            <a:picLocks noChangeAspect="1"/>
          </p:cNvPicPr>
          <p:nvPr/>
        </p:nvPicPr>
        <p:blipFill>
          <a:blip r:embed="rId4"/>
          <a:stretch>
            <a:fillRect/>
          </a:stretch>
        </p:blipFill>
        <p:spPr>
          <a:xfrm>
            <a:off x="7027873" y="4318758"/>
            <a:ext cx="1410533" cy="2039634"/>
          </a:xfrm>
          <a:prstGeom prst="rect">
            <a:avLst/>
          </a:prstGeom>
          <a:ln>
            <a:solidFill>
              <a:schemeClr val="bg1">
                <a:lumMod val="75000"/>
              </a:schemeClr>
            </a:solidFill>
          </a:ln>
        </p:spPr>
      </p:pic>
      <p:pic>
        <p:nvPicPr>
          <p:cNvPr id="25" name="図 24"/>
          <p:cNvPicPr>
            <a:picLocks noChangeAspect="1"/>
          </p:cNvPicPr>
          <p:nvPr/>
        </p:nvPicPr>
        <p:blipFill>
          <a:blip r:embed="rId5"/>
          <a:stretch>
            <a:fillRect/>
          </a:stretch>
        </p:blipFill>
        <p:spPr>
          <a:xfrm>
            <a:off x="2331808" y="5679483"/>
            <a:ext cx="432273" cy="433417"/>
          </a:xfrm>
          <a:prstGeom prst="rect">
            <a:avLst/>
          </a:prstGeom>
        </p:spPr>
      </p:pic>
      <p:sp>
        <p:nvSpPr>
          <p:cNvPr id="27" name="角丸四角形 26"/>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9" name="角丸四角形 28"/>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P5</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67587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452437" y="754198"/>
            <a:ext cx="8233708" cy="1023802"/>
          </a:xfrm>
          <a:prstGeom prst="roundRect">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02400" y="97877"/>
            <a:ext cx="5946000" cy="426804"/>
          </a:xfrm>
        </p:spPr>
        <p:txBody>
          <a:bodyPr/>
          <a:lstStyle/>
          <a:p>
            <a:r>
              <a:rPr lang="ja-JP" altLang="en-US" dirty="0">
                <a:latin typeface="Meiryo UI" panose="020B0604030504040204" pitchFamily="50" charset="-128"/>
                <a:ea typeface="Meiryo UI" panose="020B0604030504040204" pitchFamily="50" charset="-128"/>
              </a:rPr>
              <a:t>小規模事業者のＩＴ利活用の現状</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7</a:t>
            </a:fld>
            <a:endParaRPr kumimoji="1" lang="ja-JP" altLang="en-US"/>
          </a:p>
        </p:txBody>
      </p:sp>
      <p:sp>
        <p:nvSpPr>
          <p:cNvPr id="7" name="正方形/長方形 6"/>
          <p:cNvSpPr/>
          <p:nvPr/>
        </p:nvSpPr>
        <p:spPr>
          <a:xfrm>
            <a:off x="464969" y="903870"/>
            <a:ext cx="8233708" cy="707886"/>
          </a:xfrm>
          <a:prstGeom prst="rect">
            <a:avLst/>
          </a:prstGeom>
        </p:spPr>
        <p:txBody>
          <a:bodyPr wrap="square">
            <a:spAutoFit/>
          </a:bodyPr>
          <a:lstStyle/>
          <a:p>
            <a:pPr marL="133350" indent="177800">
              <a:spcAft>
                <a:spcPts val="0"/>
              </a:spcAft>
            </a:pPr>
            <a:r>
              <a:rPr lang="ja-JP" altLang="en-US" sz="2000" kern="100" dirty="0">
                <a:latin typeface="Meiryo UI" panose="020B0604030504040204" pitchFamily="50" charset="-128"/>
                <a:ea typeface="Meiryo UI" panose="020B0604030504040204" pitchFamily="50" charset="-128"/>
                <a:cs typeface="ＭＳ 明朝" panose="02020609040205080304" pitchFamily="17" charset="-128"/>
              </a:rPr>
              <a:t>「電子メールの利用」「オフィスソフトの利用」に留まっていて、クラウドサービスの利用など本格的なＩＴ化はまだまだ進んでいない</a:t>
            </a:r>
            <a:endParaRPr lang="ja-JP" altLang="ja-JP" sz="2000" kern="100" dirty="0">
              <a:latin typeface="ＭＳ 明朝" panose="02020609040205080304" pitchFamily="17"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a:blip r:embed="rId3"/>
          <a:stretch>
            <a:fillRect/>
          </a:stretch>
        </p:blipFill>
        <p:spPr>
          <a:xfrm>
            <a:off x="619455" y="1835332"/>
            <a:ext cx="7759616" cy="3215451"/>
          </a:xfrm>
          <a:prstGeom prst="rect">
            <a:avLst/>
          </a:prstGeom>
        </p:spPr>
      </p:pic>
      <p:sp>
        <p:nvSpPr>
          <p:cNvPr id="27" name="正方形/長方形 26"/>
          <p:cNvSpPr/>
          <p:nvPr/>
        </p:nvSpPr>
        <p:spPr>
          <a:xfrm>
            <a:off x="464969" y="5049236"/>
            <a:ext cx="3835727" cy="400110"/>
          </a:xfrm>
          <a:prstGeom prst="rect">
            <a:avLst/>
          </a:prstGeom>
        </p:spPr>
        <p:txBody>
          <a:bodyPr wrap="square">
            <a:spAutoFit/>
          </a:bodyPr>
          <a:lstStyle/>
          <a:p>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出典</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2018</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年版中小企業白書</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中小企業庁</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p>
          <a:p>
            <a:r>
              <a:rPr lang="ja-JP" altLang="en-US" sz="600" kern="100" dirty="0">
                <a:effectLst/>
                <a:latin typeface="Meiryo UI" panose="020B0604030504040204" pitchFamily="50" charset="-128"/>
                <a:ea typeface="Meiryo UI" panose="020B0604030504040204" pitchFamily="50" charset="-128"/>
                <a:cs typeface="Times New Roman" panose="02020603050405020304" pitchFamily="18" charset="0"/>
              </a:rPr>
              <a:t>資料：三菱</a:t>
            </a:r>
            <a:r>
              <a:rPr lang="en-US" altLang="ja-JP" sz="600" kern="100" dirty="0">
                <a:effectLst/>
                <a:latin typeface="Meiryo UI" panose="020B0604030504040204" pitchFamily="50" charset="-128"/>
                <a:ea typeface="Meiryo UI" panose="020B0604030504040204" pitchFamily="50" charset="-128"/>
                <a:cs typeface="Times New Roman" panose="02020603050405020304" pitchFamily="18" charset="0"/>
              </a:rPr>
              <a:t>UFJ</a:t>
            </a:r>
            <a:r>
              <a:rPr lang="ja-JP" altLang="en-US" sz="600" kern="100" dirty="0">
                <a:effectLst/>
                <a:latin typeface="Meiryo UI" panose="020B0604030504040204" pitchFamily="50" charset="-128"/>
                <a:ea typeface="Meiryo UI" panose="020B0604030504040204" pitchFamily="50" charset="-128"/>
                <a:cs typeface="Times New Roman" panose="02020603050405020304" pitchFamily="18" charset="0"/>
              </a:rPr>
              <a:t>リサーチ</a:t>
            </a:r>
            <a:r>
              <a:rPr lang="en-US" altLang="ja-JP" sz="600" kern="100" dirty="0">
                <a:effectLst/>
                <a:latin typeface="Meiryo UI" panose="020B0604030504040204" pitchFamily="50" charset="-128"/>
                <a:ea typeface="Meiryo UI" panose="020B0604030504040204" pitchFamily="50" charset="-128"/>
                <a:cs typeface="Times New Roman" panose="02020603050405020304" pitchFamily="18" charset="0"/>
              </a:rPr>
              <a:t>&amp;</a:t>
            </a:r>
            <a:r>
              <a:rPr lang="ja-JP" altLang="en-US" sz="600" kern="100" dirty="0">
                <a:effectLst/>
                <a:latin typeface="Meiryo UI" panose="020B0604030504040204" pitchFamily="50" charset="-128"/>
                <a:ea typeface="Meiryo UI" panose="020B0604030504040204" pitchFamily="50" charset="-128"/>
                <a:cs typeface="Times New Roman" panose="02020603050405020304" pitchFamily="18" charset="0"/>
              </a:rPr>
              <a:t>コンサルティング㈱「</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小規模事業者等の事業活動に関する</a:t>
            </a:r>
            <a:r>
              <a:rPr lang="ja-JP" altLang="en-US" sz="600" kern="100" dirty="0">
                <a:effectLst/>
                <a:latin typeface="Meiryo UI" panose="020B0604030504040204" pitchFamily="50" charset="-128"/>
                <a:ea typeface="Meiryo UI" panose="020B0604030504040204" pitchFamily="50" charset="-128"/>
                <a:cs typeface="Times New Roman" panose="02020603050405020304" pitchFamily="18" charset="0"/>
              </a:rPr>
              <a:t>調査」</a:t>
            </a:r>
            <a:r>
              <a:rPr lang="en-US" altLang="ja-JP" sz="600" kern="100" dirty="0">
                <a:effectLst/>
                <a:latin typeface="Meiryo UI" panose="020B0604030504040204" pitchFamily="50" charset="-128"/>
                <a:ea typeface="Meiryo UI" panose="020B0604030504040204" pitchFamily="50" charset="-128"/>
                <a:cs typeface="Times New Roman" panose="02020603050405020304" pitchFamily="18" charset="0"/>
              </a:rPr>
              <a:t>(2017</a:t>
            </a:r>
            <a:r>
              <a:rPr lang="ja-JP" altLang="en-US" sz="60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600"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600"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600" kern="100" dirty="0">
                <a:effectLst/>
                <a:latin typeface="Meiryo UI" panose="020B0604030504040204" pitchFamily="50" charset="-128"/>
                <a:ea typeface="Meiryo UI" panose="020B0604030504040204" pitchFamily="50" charset="-128"/>
                <a:cs typeface="Times New Roman" panose="02020603050405020304" pitchFamily="18" charset="0"/>
              </a:rPr>
              <a:t>)</a:t>
            </a:r>
          </a:p>
          <a:p>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注</a:t>
            </a:r>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複数回答のため、合計は必ずしも</a:t>
            </a:r>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rPr>
              <a:t>100%</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にならない。</a:t>
            </a:r>
            <a:endParaRPr lang="ja-JP" alt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角丸四角形 2"/>
          <p:cNvSpPr/>
          <p:nvPr/>
        </p:nvSpPr>
        <p:spPr>
          <a:xfrm>
            <a:off x="464969" y="5767754"/>
            <a:ext cx="8221176" cy="869586"/>
          </a:xfrm>
          <a:prstGeom prst="roundRect">
            <a:avLst/>
          </a:pr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D15840"/>
                </a:solidFill>
                <a:latin typeface="Meiryo UI" panose="020B0604030504040204" pitchFamily="50" charset="-128"/>
                <a:ea typeface="Meiryo UI" panose="020B0604030504040204" pitchFamily="50" charset="-128"/>
              </a:rPr>
              <a:t>手軽なＩＴツールであるビジネス用アプリが注目され、</a:t>
            </a:r>
            <a:endParaRPr kumimoji="1" lang="en-US" altLang="ja-JP" sz="2000" b="1" dirty="0">
              <a:solidFill>
                <a:srgbClr val="D15840"/>
              </a:solidFill>
              <a:latin typeface="Meiryo UI" panose="020B0604030504040204" pitchFamily="50" charset="-128"/>
              <a:ea typeface="Meiryo UI" panose="020B0604030504040204" pitchFamily="50" charset="-128"/>
            </a:endParaRPr>
          </a:p>
          <a:p>
            <a:pPr algn="ctr"/>
            <a:r>
              <a:rPr lang="ja-JP" altLang="en-US" sz="2000" b="1" dirty="0">
                <a:solidFill>
                  <a:srgbClr val="D15840"/>
                </a:solidFill>
                <a:latin typeface="Meiryo UI" panose="020B0604030504040204" pitchFamily="50" charset="-128"/>
                <a:ea typeface="Meiryo UI" panose="020B0604030504040204" pitchFamily="50" charset="-128"/>
              </a:rPr>
              <a:t>活用効果を認識するには支援者の役割が大切</a:t>
            </a:r>
            <a:endParaRPr kumimoji="1" lang="ja-JP" altLang="en-US" sz="2000" b="1" dirty="0">
              <a:solidFill>
                <a:srgbClr val="D15840"/>
              </a:solidFill>
              <a:latin typeface="Meiryo UI" panose="020B0604030504040204" pitchFamily="50" charset="-128"/>
              <a:ea typeface="Meiryo UI" panose="020B0604030504040204" pitchFamily="50" charset="-128"/>
            </a:endParaRPr>
          </a:p>
        </p:txBody>
      </p:sp>
      <p:sp>
        <p:nvSpPr>
          <p:cNvPr id="5" name="右矢印 4"/>
          <p:cNvSpPr/>
          <p:nvPr/>
        </p:nvSpPr>
        <p:spPr>
          <a:xfrm rot="5400000">
            <a:off x="4372442" y="4950840"/>
            <a:ext cx="393698" cy="990600"/>
          </a:xfrm>
          <a:prstGeom prst="rightArrow">
            <a:avLst/>
          </a:prstGeom>
          <a:solidFill>
            <a:srgbClr val="D15840"/>
          </a:solidFill>
          <a:ln>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12" name="角丸四角形 11"/>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P6</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85810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8</a:t>
            </a:fld>
            <a:endParaRPr kumimoji="1" lang="ja-JP" altLang="en-US"/>
          </a:p>
        </p:txBody>
      </p:sp>
      <p:sp>
        <p:nvSpPr>
          <p:cNvPr id="46" name="テキスト ボックス 45"/>
          <p:cNvSpPr txBox="1"/>
          <p:nvPr/>
        </p:nvSpPr>
        <p:spPr>
          <a:xfrm>
            <a:off x="3246120" y="2473585"/>
            <a:ext cx="5286935" cy="1323439"/>
          </a:xfrm>
          <a:prstGeom prst="rect">
            <a:avLst/>
          </a:prstGeom>
          <a:noFill/>
        </p:spPr>
        <p:txBody>
          <a:bodyPr wrap="square" rtlCol="0">
            <a:spAutoFit/>
          </a:bodyPr>
          <a:lstStyle>
            <a:defPPr>
              <a:defRPr lang="ja-JP"/>
            </a:defPPr>
            <a:lvl1pPr>
              <a:defRPr sz="4000" b="1">
                <a:solidFill>
                  <a:srgbClr val="E94620"/>
                </a:solidFill>
                <a:latin typeface="Meiryo UI" panose="020B0604030504040204" pitchFamily="50" charset="-128"/>
                <a:ea typeface="Meiryo UI" panose="020B0604030504040204" pitchFamily="50" charset="-128"/>
              </a:defRPr>
            </a:lvl1pPr>
          </a:lstStyle>
          <a:p>
            <a:pPr algn="r"/>
            <a:r>
              <a:rPr lang="ja-JP" altLang="en-US" dirty="0"/>
              <a:t>実際にヒアリングをして</a:t>
            </a:r>
            <a:endParaRPr lang="en-US" altLang="ja-JP" dirty="0"/>
          </a:p>
          <a:p>
            <a:pPr algn="r"/>
            <a:r>
              <a:rPr lang="ja-JP" altLang="en-US" dirty="0"/>
              <a:t>導入を進めるには</a:t>
            </a:r>
          </a:p>
        </p:txBody>
      </p:sp>
      <p:grpSp>
        <p:nvGrpSpPr>
          <p:cNvPr id="51" name="グループ化 50"/>
          <p:cNvGrpSpPr/>
          <p:nvPr/>
        </p:nvGrpSpPr>
        <p:grpSpPr>
          <a:xfrm>
            <a:off x="0" y="1"/>
            <a:ext cx="2705100" cy="6857999"/>
            <a:chOff x="0" y="1"/>
            <a:chExt cx="5666566" cy="4894247"/>
          </a:xfrm>
        </p:grpSpPr>
        <p:sp>
          <p:nvSpPr>
            <p:cNvPr id="50" name="フリーフォーム 49"/>
            <p:cNvSpPr/>
            <p:nvPr/>
          </p:nvSpPr>
          <p:spPr>
            <a:xfrm rot="5400000">
              <a:off x="386160" y="-386157"/>
              <a:ext cx="4894247" cy="5666564"/>
            </a:xfrm>
            <a:custGeom>
              <a:avLst/>
              <a:gdLst>
                <a:gd name="connsiteX0" fmla="*/ 0 w 4565327"/>
                <a:gd name="connsiteY0" fmla="*/ 5285741 h 5285741"/>
                <a:gd name="connsiteX1" fmla="*/ 0 w 4565327"/>
                <a:gd name="connsiteY1" fmla="*/ 0 h 5285741"/>
                <a:gd name="connsiteX2" fmla="*/ 13779 w 4565327"/>
                <a:gd name="connsiteY2" fmla="*/ 38195 h 5285741"/>
                <a:gd name="connsiteX3" fmla="*/ 2419688 w 4565327"/>
                <a:gd name="connsiteY3" fmla="*/ 3575564 h 5285741"/>
                <a:gd name="connsiteX4" fmla="*/ 4550513 w 4565327"/>
                <a:gd name="connsiteY4" fmla="*/ 5276898 h 5285741"/>
                <a:gd name="connsiteX5" fmla="*/ 4565327 w 4565327"/>
                <a:gd name="connsiteY5" fmla="*/ 5285741 h 528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327" h="5285741">
                  <a:moveTo>
                    <a:pt x="0" y="5285741"/>
                  </a:moveTo>
                  <a:lnTo>
                    <a:pt x="0" y="0"/>
                  </a:lnTo>
                  <a:lnTo>
                    <a:pt x="13779" y="38195"/>
                  </a:lnTo>
                  <a:cubicBezTo>
                    <a:pt x="447145" y="1174557"/>
                    <a:pt x="1275526" y="2431403"/>
                    <a:pt x="2419688" y="3575564"/>
                  </a:cubicBezTo>
                  <a:cubicBezTo>
                    <a:pt x="3106185" y="4262061"/>
                    <a:pt x="3833248" y="4834877"/>
                    <a:pt x="4550513" y="5276898"/>
                  </a:cubicBezTo>
                  <a:lnTo>
                    <a:pt x="4565327" y="5285741"/>
                  </a:lnTo>
                  <a:close/>
                </a:path>
              </a:pathLst>
            </a:custGeom>
            <a:blipFill dpi="0" rotWithShape="1">
              <a:blip r:embed="rId3">
                <a:duotone>
                  <a:prstClr val="black"/>
                  <a:srgbClr val="5EAD17">
                    <a:tint val="45000"/>
                    <a:satMod val="400000"/>
                  </a:srgbClr>
                </a:duotone>
                <a:extLst>
                  <a:ext uri="{BEBA8EAE-BF5A-486C-A8C5-ECC9F3942E4B}">
                    <a14:imgProps xmlns:a14="http://schemas.microsoft.com/office/drawing/2010/main">
                      <a14:imgLayer r:embed="rId4">
                        <a14:imgEffect>
                          <a14:colorTemperature colorTemp="1659"/>
                        </a14:imgEffect>
                        <a14:imgEffect>
                          <a14:saturation sat="204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フリーフォーム 48"/>
            <p:cNvSpPr/>
            <p:nvPr/>
          </p:nvSpPr>
          <p:spPr>
            <a:xfrm rot="5400000">
              <a:off x="360207" y="-360206"/>
              <a:ext cx="4565327" cy="5285741"/>
            </a:xfrm>
            <a:custGeom>
              <a:avLst/>
              <a:gdLst>
                <a:gd name="connsiteX0" fmla="*/ 0 w 4565327"/>
                <a:gd name="connsiteY0" fmla="*/ 5285741 h 5285741"/>
                <a:gd name="connsiteX1" fmla="*/ 0 w 4565327"/>
                <a:gd name="connsiteY1" fmla="*/ 0 h 5285741"/>
                <a:gd name="connsiteX2" fmla="*/ 13779 w 4565327"/>
                <a:gd name="connsiteY2" fmla="*/ 38195 h 5285741"/>
                <a:gd name="connsiteX3" fmla="*/ 2419688 w 4565327"/>
                <a:gd name="connsiteY3" fmla="*/ 3575564 h 5285741"/>
                <a:gd name="connsiteX4" fmla="*/ 4550513 w 4565327"/>
                <a:gd name="connsiteY4" fmla="*/ 5276898 h 5285741"/>
                <a:gd name="connsiteX5" fmla="*/ 4565327 w 4565327"/>
                <a:gd name="connsiteY5" fmla="*/ 5285741 h 528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327" h="5285741">
                  <a:moveTo>
                    <a:pt x="0" y="5285741"/>
                  </a:moveTo>
                  <a:lnTo>
                    <a:pt x="0" y="0"/>
                  </a:lnTo>
                  <a:lnTo>
                    <a:pt x="13779" y="38195"/>
                  </a:lnTo>
                  <a:cubicBezTo>
                    <a:pt x="447145" y="1174557"/>
                    <a:pt x="1275526" y="2431403"/>
                    <a:pt x="2419688" y="3575564"/>
                  </a:cubicBezTo>
                  <a:cubicBezTo>
                    <a:pt x="3106185" y="4262061"/>
                    <a:pt x="3833248" y="4834877"/>
                    <a:pt x="4550513" y="5276898"/>
                  </a:cubicBezTo>
                  <a:lnTo>
                    <a:pt x="4565327" y="5285741"/>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正方形/長方形 52"/>
          <p:cNvSpPr/>
          <p:nvPr/>
        </p:nvSpPr>
        <p:spPr>
          <a:xfrm>
            <a:off x="2801114" y="3797024"/>
            <a:ext cx="6342886" cy="368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6"/>
          <a:stretch>
            <a:fillRect/>
          </a:stretch>
        </p:blipFill>
        <p:spPr>
          <a:xfrm>
            <a:off x="7086600" y="4759259"/>
            <a:ext cx="979091" cy="1637846"/>
          </a:xfrm>
          <a:prstGeom prst="rect">
            <a:avLst/>
          </a:prstGeom>
        </p:spPr>
      </p:pic>
    </p:spTree>
    <p:extLst>
      <p:ext uri="{BB962C8B-B14F-4D97-AF65-F5344CB8AC3E}">
        <p14:creationId xmlns:p14="http://schemas.microsoft.com/office/powerpoint/2010/main" val="237260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52437" y="754198"/>
            <a:ext cx="8233708" cy="1023802"/>
          </a:xfrm>
          <a:prstGeom prst="roundRect">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178424" y="97877"/>
            <a:ext cx="4069976" cy="426804"/>
          </a:xfrm>
        </p:spPr>
        <p:txBody>
          <a:bodyPr/>
          <a:lstStyle/>
          <a:p>
            <a:r>
              <a:rPr lang="ja-JP" altLang="en-US" dirty="0">
                <a:latin typeface="Meiryo UI" panose="020B0604030504040204" pitchFamily="50" charset="-128"/>
                <a:ea typeface="Meiryo UI" panose="020B0604030504040204" pitchFamily="50" charset="-128"/>
              </a:rPr>
              <a:t>支援の流れ</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9</a:t>
            </a:fld>
            <a:endParaRPr kumimoji="1" lang="ja-JP" altLang="en-US"/>
          </a:p>
        </p:txBody>
      </p:sp>
      <p:sp>
        <p:nvSpPr>
          <p:cNvPr id="9" name="角丸四角形 8"/>
          <p:cNvSpPr/>
          <p:nvPr/>
        </p:nvSpPr>
        <p:spPr>
          <a:xfrm>
            <a:off x="565242" y="5773738"/>
            <a:ext cx="8221176" cy="681039"/>
          </a:xfrm>
          <a:prstGeom prst="roundRect">
            <a:avLst/>
          </a:pr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D15840"/>
                </a:solidFill>
                <a:latin typeface="Meiryo UI" panose="020B0604030504040204" pitchFamily="50" charset="-128"/>
                <a:ea typeface="Meiryo UI" panose="020B0604030504040204" pitchFamily="50" charset="-128"/>
              </a:rPr>
              <a:t>一連の流れ全体を支援することが大切</a:t>
            </a:r>
          </a:p>
        </p:txBody>
      </p:sp>
      <p:sp>
        <p:nvSpPr>
          <p:cNvPr id="14" name="ホームベース 13"/>
          <p:cNvSpPr/>
          <p:nvPr/>
        </p:nvSpPr>
        <p:spPr>
          <a:xfrm>
            <a:off x="464969" y="1866784"/>
            <a:ext cx="2611391" cy="1323434"/>
          </a:xfrm>
          <a:prstGeom prst="homePlate">
            <a:avLst>
              <a:gd name="adj" fmla="val 41870"/>
            </a:avLst>
          </a:prstGeom>
          <a:solidFill>
            <a:srgbClr val="640000"/>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ステップ①</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sz="2800" b="1" dirty="0">
                <a:latin typeface="Meiryo UI" panose="020B0604030504040204" pitchFamily="50" charset="-128"/>
                <a:ea typeface="Meiryo UI" panose="020B0604030504040204" pitchFamily="50" charset="-128"/>
              </a:rPr>
              <a:t>ヒアリング</a:t>
            </a:r>
          </a:p>
        </p:txBody>
      </p:sp>
      <p:sp>
        <p:nvSpPr>
          <p:cNvPr id="15" name="ホームベース 14"/>
          <p:cNvSpPr/>
          <p:nvPr/>
        </p:nvSpPr>
        <p:spPr>
          <a:xfrm>
            <a:off x="3289710" y="1866784"/>
            <a:ext cx="2611391" cy="1323434"/>
          </a:xfrm>
          <a:prstGeom prst="homePlate">
            <a:avLst>
              <a:gd name="adj" fmla="val 41870"/>
            </a:avLst>
          </a:prstGeom>
          <a:solidFill>
            <a:srgbClr val="640000"/>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ステップ②</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sz="2800" b="1" dirty="0">
                <a:latin typeface="Meiryo UI" panose="020B0604030504040204" pitchFamily="50" charset="-128"/>
                <a:ea typeface="Meiryo UI" panose="020B0604030504040204" pitchFamily="50" charset="-128"/>
              </a:rPr>
              <a:t>導入</a:t>
            </a:r>
          </a:p>
        </p:txBody>
      </p:sp>
      <p:sp>
        <p:nvSpPr>
          <p:cNvPr id="16" name="ホームベース 15"/>
          <p:cNvSpPr/>
          <p:nvPr/>
        </p:nvSpPr>
        <p:spPr>
          <a:xfrm>
            <a:off x="6114452" y="1866783"/>
            <a:ext cx="2611391" cy="1323434"/>
          </a:xfrm>
          <a:prstGeom prst="homePlate">
            <a:avLst>
              <a:gd name="adj" fmla="val 41870"/>
            </a:avLst>
          </a:prstGeom>
          <a:solidFill>
            <a:srgbClr val="640000"/>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ステップ③</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sz="2800" b="1" dirty="0">
                <a:latin typeface="Meiryo UI" panose="020B0604030504040204" pitchFamily="50" charset="-128"/>
                <a:ea typeface="Meiryo UI" panose="020B0604030504040204" pitchFamily="50" charset="-128"/>
              </a:rPr>
              <a:t>フォロー</a:t>
            </a:r>
          </a:p>
        </p:txBody>
      </p:sp>
      <p:sp>
        <p:nvSpPr>
          <p:cNvPr id="17" name="正方形/長方形 16"/>
          <p:cNvSpPr/>
          <p:nvPr/>
        </p:nvSpPr>
        <p:spPr>
          <a:xfrm>
            <a:off x="464969" y="3363565"/>
            <a:ext cx="2611391" cy="1552593"/>
          </a:xfrm>
          <a:prstGeom prst="rect">
            <a:avLst/>
          </a:prstGeom>
          <a:solidFill>
            <a:schemeClr val="bg1">
              <a:lumMod val="85000"/>
            </a:schemeClr>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85725"/>
            <a:r>
              <a:rPr kumimoji="1" lang="ja-JP" altLang="en-US" dirty="0">
                <a:solidFill>
                  <a:schemeClr val="tx1"/>
                </a:solidFill>
                <a:latin typeface="Meiryo UI" panose="020B0604030504040204" pitchFamily="50" charset="-128"/>
                <a:ea typeface="Meiryo UI" panose="020B0604030504040204" pitchFamily="50" charset="-128"/>
              </a:rPr>
              <a:t>小規模事業者の状況をしっかり聞いて、何が課題かを整理しましょう。</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3289710" y="3369887"/>
            <a:ext cx="2611391" cy="1552593"/>
          </a:xfrm>
          <a:prstGeom prst="rect">
            <a:avLst/>
          </a:prstGeom>
          <a:solidFill>
            <a:schemeClr val="bg1">
              <a:lumMod val="85000"/>
            </a:schemeClr>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85725"/>
            <a:r>
              <a:rPr kumimoji="1" lang="ja-JP" altLang="en-US" dirty="0">
                <a:solidFill>
                  <a:schemeClr val="tx1"/>
                </a:solidFill>
                <a:latin typeface="Meiryo UI" panose="020B0604030504040204" pitchFamily="50" charset="-128"/>
                <a:ea typeface="Meiryo UI" panose="020B0604030504040204" pitchFamily="50" charset="-128"/>
              </a:rPr>
              <a:t>課題を解決するためのアプリを検討し、テストをしてから導入しましょう。</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6114452" y="3376210"/>
            <a:ext cx="2611391" cy="1552593"/>
          </a:xfrm>
          <a:prstGeom prst="rect">
            <a:avLst/>
          </a:prstGeom>
          <a:solidFill>
            <a:schemeClr val="bg1">
              <a:lumMod val="85000"/>
            </a:schemeClr>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85725"/>
            <a:r>
              <a:rPr kumimoji="1" lang="ja-JP" altLang="en-US" dirty="0">
                <a:solidFill>
                  <a:schemeClr val="tx1"/>
                </a:solidFill>
                <a:latin typeface="Meiryo UI" panose="020B0604030504040204" pitchFamily="50" charset="-128"/>
                <a:ea typeface="Meiryo UI" panose="020B0604030504040204" pitchFamily="50" charset="-128"/>
              </a:rPr>
              <a:t>ビジネス用アプリ導入後にうまく効果を出すための運用を考えましょう。</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1" name="右中かっこ 20"/>
          <p:cNvSpPr/>
          <p:nvPr/>
        </p:nvSpPr>
        <p:spPr>
          <a:xfrm rot="5400000">
            <a:off x="4387763" y="1169295"/>
            <a:ext cx="515562" cy="8160604"/>
          </a:xfrm>
          <a:prstGeom prst="rightBrace">
            <a:avLst/>
          </a:prstGeom>
          <a:ln w="38100">
            <a:solidFill>
              <a:srgbClr val="E9462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23" name="正方形/長方形 22"/>
          <p:cNvSpPr/>
          <p:nvPr/>
        </p:nvSpPr>
        <p:spPr>
          <a:xfrm>
            <a:off x="948263" y="1005665"/>
            <a:ext cx="7242055" cy="400110"/>
          </a:xfrm>
          <a:prstGeom prst="rect">
            <a:avLst/>
          </a:prstGeom>
        </p:spPr>
        <p:txBody>
          <a:bodyPr wrap="square">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ＩＴ活用を支援する場合には以下３つのステップで考えてみましょう。</a:t>
            </a:r>
            <a:endParaRPr lang="ja-JP"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角丸四角形 18"/>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2" name="角丸四角形 21"/>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P10</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角丸四角形 24">
            <a:extLst>
              <a:ext uri="{FF2B5EF4-FFF2-40B4-BE49-F238E27FC236}">
                <a16:creationId xmlns:a16="http://schemas.microsoft.com/office/drawing/2014/main" id="{6B4F87BB-8564-E540-A640-0CFD5D2110A5}"/>
              </a:ext>
            </a:extLst>
          </p:cNvPr>
          <p:cNvSpPr/>
          <p:nvPr/>
        </p:nvSpPr>
        <p:spPr>
          <a:xfrm>
            <a:off x="347615" y="53057"/>
            <a:ext cx="1453386" cy="434782"/>
          </a:xfrm>
          <a:prstGeom prst="roundRect">
            <a:avLst>
              <a:gd name="adj" fmla="val 50000"/>
            </a:avLst>
          </a:prstGeom>
          <a:solidFill>
            <a:srgbClr val="E94620"/>
          </a:solidFill>
        </p:spPr>
        <p:txBody>
          <a:bodyPr wrap="square" lIns="0" tIns="0" rIns="0" bIns="0" anchor="ctr" anchorCtr="1">
            <a:noAutofit/>
          </a:bodyPr>
          <a:lstStyle/>
          <a:p>
            <a:pPr algn="ct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第</a:t>
            </a:r>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章</a:t>
            </a:r>
            <a:endParaRPr lang="ja-JP" altLang="ja-JP" sz="105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5177826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FBInitiatorId xmlns="248a3f49-7fa7-4113-a634-e505f9f24640">aoki-ke@smrj.go.jp</SFBInitiatorId>
    <SFBSenderName xmlns="248a3f49-7fa7-4113-a634-e505f9f24640">安藤準</SFBSenderName>
    <SFBInitiatorName xmlns="248a3f49-7fa7-4113-a634-e505f9f24640">青木 健太</SFBInitiatorName>
    <SFBSenderId xmlns="248a3f49-7fa7-4113-a634-e505f9f24640">ando@donac.jp</SFBSenderId>
    <SFBSenderMessage xmlns="248a3f49-7fa7-4113-a634-e505f9f24640">安藤です。
容量大きく届いていなかったようで失礼しました。
あらためてファイルを送付させていただきます。
なお、合わせてword版も送付させていただきますので、
こちらをご確認頂ければ幸いです。
どうぞよろしくお願い致します。
</SFBSenderMessag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36BC616F3522C4BB71609925CCBFE4B" ma:contentTypeVersion="15" ma:contentTypeDescription="新しいドキュメントを作成します。" ma:contentTypeScope="" ma:versionID="1d1dac0eac44389a0ac1f7ea9597ad7c">
  <xsd:schema xmlns:xsd="http://www.w3.org/2001/XMLSchema" xmlns:xs="http://www.w3.org/2001/XMLSchema" xmlns:p="http://schemas.microsoft.com/office/2006/metadata/properties" xmlns:ns2="248a3f49-7fa7-4113-a634-e505f9f24640" targetNamespace="http://schemas.microsoft.com/office/2006/metadata/properties" ma:root="true" ma:fieldsID="b182e04aae2c7974877b6c8a8691c6eb" ns2:_="">
    <xsd:import namespace="248a3f49-7fa7-4113-a634-e505f9f24640"/>
    <xsd:element name="properties">
      <xsd:complexType>
        <xsd:sequence>
          <xsd:element name="documentManagement">
            <xsd:complexType>
              <xsd:all>
                <xsd:element ref="ns2:SFBInitiatorId" minOccurs="0"/>
                <xsd:element ref="ns2:SFBInitiatorName" minOccurs="0"/>
                <xsd:element ref="ns2:SFBSenderId" minOccurs="0"/>
                <xsd:element ref="ns2:SFBSenderName" minOccurs="0"/>
                <xsd:element ref="ns2:SFBSenderMessage"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8a3f49-7fa7-4113-a634-e505f9f24640" elementFormDefault="qualified">
    <xsd:import namespace="http://schemas.microsoft.com/office/2006/documentManagement/types"/>
    <xsd:import namespace="http://schemas.microsoft.com/office/infopath/2007/PartnerControls"/>
    <xsd:element name="SFBInitiatorId" ma:index="8" nillable="true" ma:displayName="依頼作成者のメール" ma:indexed="true" ma:internalName="SFBInitiatorId">
      <xsd:simpleType>
        <xsd:restriction base="dms:Text"/>
      </xsd:simpleType>
    </xsd:element>
    <xsd:element name="SFBInitiatorName" ma:index="9" nillable="true" ma:displayName="依頼作成者の名前" ma:indexed="true" ma:internalName="SFBInitiatorName">
      <xsd:simpleType>
        <xsd:restriction base="dms:Text"/>
      </xsd:simpleType>
    </xsd:element>
    <xsd:element name="SFBSenderId" ma:index="10" nillable="true" ma:displayName="宛先のメール" ma:indexed="true" ma:internalName="SFBSenderId">
      <xsd:simpleType>
        <xsd:restriction base="dms:Text"/>
      </xsd:simpleType>
    </xsd:element>
    <xsd:element name="SFBSenderName" ma:index="11" nillable="true" ma:displayName="宛先の名前" ma:indexed="true" ma:internalName="SFBSenderName">
      <xsd:simpleType>
        <xsd:restriction base="dms:Text"/>
      </xsd:simpleType>
    </xsd:element>
    <xsd:element name="SFBSenderMessage" ma:index="12" nillable="true" ma:displayName="宛先の回答内容" ma:internalName="SFBSenderMessage">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C10022-065D-42EA-AFD2-AFA79A28F5D1}">
  <ds:schemaRefs>
    <ds:schemaRef ds:uri="http://schemas.microsoft.com/office/2006/metadata/properties"/>
    <ds:schemaRef ds:uri="http://schemas.microsoft.com/office/infopath/2007/PartnerControls"/>
    <ds:schemaRef ds:uri="248a3f49-7fa7-4113-a634-e505f9f24640"/>
  </ds:schemaRefs>
</ds:datastoreItem>
</file>

<file path=customXml/itemProps2.xml><?xml version="1.0" encoding="utf-8"?>
<ds:datastoreItem xmlns:ds="http://schemas.openxmlformats.org/officeDocument/2006/customXml" ds:itemID="{811863C3-E821-4B78-A14A-CD1352633E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8a3f49-7fa7-4113-a634-e505f9f246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E95949-7521-4852-9EAA-0583A2AF86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3134</TotalTime>
  <Words>2322</Words>
  <Application>Microsoft Office PowerPoint</Application>
  <PresentationFormat>画面に合わせる (4:3)</PresentationFormat>
  <Paragraphs>354</Paragraphs>
  <Slides>17</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Meiryo UI</vt:lpstr>
      <vt:lpstr>MS UI Gothic</vt:lpstr>
      <vt:lpstr>ＭＳ 明朝</vt:lpstr>
      <vt:lpstr>游ゴシック</vt:lpstr>
      <vt:lpstr>Arial</vt:lpstr>
      <vt:lpstr>Calibri</vt:lpstr>
      <vt:lpstr>Office テーマ</vt:lpstr>
      <vt:lpstr>PowerPoint プレゼンテーション</vt:lpstr>
      <vt:lpstr>PowerPoint プレゼンテーション</vt:lpstr>
      <vt:lpstr>ここからアプリについて</vt:lpstr>
      <vt:lpstr>サポートブックについて</vt:lpstr>
      <vt:lpstr>想定する利用方法</vt:lpstr>
      <vt:lpstr>本サポートブックの位置づけ</vt:lpstr>
      <vt:lpstr>小規模事業者のＩＴ利活用の現状</vt:lpstr>
      <vt:lpstr>PowerPoint プレゼンテーション</vt:lpstr>
      <vt:lpstr>支援の流れ</vt:lpstr>
      <vt:lpstr>ステップ①ヒアリングとビジネス用アプリの検討</vt:lpstr>
      <vt:lpstr>ステップごとのチェックシート</vt:lpstr>
      <vt:lpstr>ステップ①ヒアリングチェックシート</vt:lpstr>
      <vt:lpstr>３．グループウェア</vt:lpstr>
      <vt:lpstr>ステップ②導入チェックシート</vt:lpstr>
      <vt:lpstr>【 比較表の例 】</vt:lpstr>
      <vt:lpstr>ＩＴ支援の心得　五箇条</vt:lpstr>
      <vt:lpstr>ぜひサポートブックをご活用下さい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安藤 準</dc:creator>
  <cp:lastModifiedBy>安藤 準</cp:lastModifiedBy>
  <cp:revision>262</cp:revision>
  <cp:lastPrinted>2019-06-05T15:36:31Z</cp:lastPrinted>
  <dcterms:created xsi:type="dcterms:W3CDTF">2019-04-16T17:26:58Z</dcterms:created>
  <dcterms:modified xsi:type="dcterms:W3CDTF">2020-06-03T11:27:21Z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0x010100F36BC616F3522C4BB71609925CCBFE4B</vt:lpwstr>
  </property>
</Properties>
</file>