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3175" r:id="rId2"/>
    <p:sldId id="3141" r:id="rId3"/>
    <p:sldId id="3173" r:id="rId4"/>
    <p:sldId id="3172" r:id="rId5"/>
    <p:sldId id="3170" r:id="rId6"/>
    <p:sldId id="3171" r:id="rId7"/>
    <p:sldId id="3176" r:id="rId8"/>
    <p:sldId id="3166" r:id="rId9"/>
    <p:sldId id="3174" r:id="rId10"/>
    <p:sldId id="3148" r:id="rId11"/>
    <p:sldId id="3178" r:id="rId12"/>
    <p:sldId id="3147" r:id="rId13"/>
    <p:sldId id="3177" r:id="rId14"/>
    <p:sldId id="3140" r:id="rId15"/>
    <p:sldId id="3142" r:id="rId16"/>
    <p:sldId id="3156" r:id="rId17"/>
    <p:sldId id="3102" r:id="rId18"/>
    <p:sldId id="3184" r:id="rId19"/>
    <p:sldId id="3134" r:id="rId20"/>
    <p:sldId id="3101" r:id="rId21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eams" id="{720ECE33-9E00-5A41-AE9E-698C72923E40}">
          <p14:sldIdLst>
            <p14:sldId id="3175"/>
            <p14:sldId id="3141"/>
            <p14:sldId id="3173"/>
            <p14:sldId id="3172"/>
            <p14:sldId id="3170"/>
            <p14:sldId id="3171"/>
            <p14:sldId id="3176"/>
            <p14:sldId id="3166"/>
          </p14:sldIdLst>
        </p14:section>
        <p14:section name="経営相談" id="{DC0B4364-02D4-1041-AE9C-94A5073659E7}">
          <p14:sldIdLst>
            <p14:sldId id="3174"/>
            <p14:sldId id="3148"/>
            <p14:sldId id="3178"/>
            <p14:sldId id="3147"/>
          </p14:sldIdLst>
        </p14:section>
        <p14:section name="セミナー" id="{CF4A4EBA-EFAE-2649-99BD-1695D760D82B}">
          <p14:sldIdLst>
            <p14:sldId id="3177"/>
            <p14:sldId id="3140"/>
            <p14:sldId id="3142"/>
            <p14:sldId id="3156"/>
            <p14:sldId id="3102"/>
            <p14:sldId id="3184"/>
          </p14:sldIdLst>
        </p14:section>
        <p14:section name="機材など" id="{2DD3ECAA-D8FC-4342-842E-F92EBC021BC2}">
          <p14:sldIdLst>
            <p14:sldId id="3134"/>
            <p14:sldId id="310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4826"/>
    <a:srgbClr val="484848"/>
    <a:srgbClr val="0966FD"/>
    <a:srgbClr val="4EAFCA"/>
    <a:srgbClr val="0096FF"/>
    <a:srgbClr val="38BECC"/>
    <a:srgbClr val="FEFFFF"/>
    <a:srgbClr val="EBD4FD"/>
    <a:srgbClr val="DFE4FF"/>
    <a:srgbClr val="BAB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12C8C85-51F0-491E-9774-3900AFEF0FD7}" styleName="淡色スタイル 2 - アクセント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淡色スタイル 2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E9639D4-E3E2-4D34-9284-5A2195B3D0D7}" styleName="スタイル (淡色)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淡色スタイル 2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38"/>
    <p:restoredTop sz="95396"/>
  </p:normalViewPr>
  <p:slideViewPr>
    <p:cSldViewPr snapToGrid="0" snapToObjects="1">
      <p:cViewPr varScale="1">
        <p:scale>
          <a:sx n="142" d="100"/>
          <a:sy n="142" d="100"/>
        </p:scale>
        <p:origin x="184" y="408"/>
      </p:cViewPr>
      <p:guideLst/>
    </p:cSldViewPr>
  </p:slideViewPr>
  <p:outlineViewPr>
    <p:cViewPr>
      <p:scale>
        <a:sx n="33" d="100"/>
        <a:sy n="33" d="100"/>
      </p:scale>
      <p:origin x="0" y="-129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3" d="100"/>
        <a:sy n="133" d="100"/>
      </p:scale>
      <p:origin x="0" y="0"/>
    </p:cViewPr>
  </p:sorterViewPr>
  <p:notesViewPr>
    <p:cSldViewPr snapToGrid="0" snapToObjects="1" showGuides="1">
      <p:cViewPr varScale="1">
        <p:scale>
          <a:sx n="82" d="100"/>
          <a:sy n="82" d="100"/>
        </p:scale>
        <p:origin x="3336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17E444-9E9E-9240-8731-437944E386D7}" type="datetimeFigureOut">
              <a:rPr kumimoji="1" lang="ja-JP" altLang="en-US" smtClean="0"/>
              <a:t>2021/1/25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9C5E3B-4BEB-0B43-903C-36125878B1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58609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59FA03-402A-D44F-831A-391CAFCF0641}" type="datetimeFigureOut">
              <a:rPr kumimoji="1" lang="ja-JP" altLang="en-US" smtClean="0"/>
              <a:t>2021/1/25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2D5DFF-5524-EB4A-B9E2-23FD70CBBD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529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2D5DFF-5524-EB4A-B9E2-23FD70CBBD49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8084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r>
              <a:rPr lang="ja-JP" altLang="en-US"/>
              <a:t>マ</a:t>
            </a:r>
            <a:br>
              <a:rPr lang="en-US" altLang="ja-JP" dirty="0"/>
            </a:br>
            <a:r>
              <a:rPr lang="ja-JP" altLang="en-US"/>
              <a:t>スター </a:t>
            </a:r>
            <a:r>
              <a:rPr lang="ja-JP" altLang="en-US" dirty="0"/>
              <a:t>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(C) 2015~ ㈱</a:t>
            </a:r>
            <a:r>
              <a:rPr kumimoji="1" lang="ja-JP" altLang="en-US"/>
              <a:t>にぎわい研究所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53F62-A821-3A4C-A183-6D194ED9BF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2184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819807"/>
          </a:xfrm>
          <a:solidFill>
            <a:srgbClr val="D14826"/>
          </a:solidFill>
          <a:ln>
            <a:noFill/>
          </a:ln>
        </p:spPr>
        <p:txBody>
          <a:bodyPr>
            <a:normAutofit/>
          </a:bodyPr>
          <a:lstStyle>
            <a:lvl1pPr marL="358775" indent="0" algn="l">
              <a:tabLst/>
              <a:defRPr sz="3600" b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895" y="1167619"/>
            <a:ext cx="8648163" cy="5106572"/>
          </a:xfrm>
        </p:spPr>
        <p:txBody>
          <a:bodyPr/>
          <a:lstStyle>
            <a:lvl1pPr>
              <a:defRPr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  <a:lvl2pPr>
              <a:defRPr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2pPr>
            <a:lvl3pPr>
              <a:defRPr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3pPr>
            <a:lvl4pPr>
              <a:defRPr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4pPr>
            <a:lvl5pPr>
              <a:defRPr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895" y="6426691"/>
            <a:ext cx="5838155" cy="365125"/>
          </a:xfrm>
        </p:spPr>
        <p:txBody>
          <a:bodyPr/>
          <a:lstStyle>
            <a:lvl1pPr algn="l">
              <a:defRPr sz="1050"/>
            </a:lvl1pPr>
          </a:lstStyle>
          <a:p>
            <a:r>
              <a:rPr lang="en-US" altLang="ja-JP"/>
              <a:t>(C) 2015~ ㈱</a:t>
            </a:r>
            <a:r>
              <a:rPr lang="ja-JP" altLang="en-US"/>
              <a:t>にぎわい研究所</a:t>
            </a:r>
            <a:endParaRPr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98979" y="264584"/>
            <a:ext cx="1410487" cy="366037"/>
          </a:xfrm>
        </p:spPr>
        <p:txBody>
          <a:bodyPr/>
          <a:lstStyle>
            <a:lvl1pPr algn="ctr">
              <a:defRPr sz="360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fld id="{10353F62-A821-3A4C-A183-6D194ED9BF27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24046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長方形 6"/>
          <p:cNvSpPr/>
          <p:nvPr/>
        </p:nvSpPr>
        <p:spPr>
          <a:xfrm>
            <a:off x="191213" y="262785"/>
            <a:ext cx="8761576" cy="633243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sz="1350" noProof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67475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3688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/>
              <a:t>(C) 2015~ ㈱</a:t>
            </a:r>
            <a:r>
              <a:rPr kumimoji="1" lang="ja-JP" altLang="en-US"/>
              <a:t>にぎわい研究所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353F62-A821-3A4C-A183-6D194ED9BF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2955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2.tiff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tiff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tiff"/><Relationship Id="rId12" Type="http://schemas.openxmlformats.org/officeDocument/2006/relationships/image" Target="../media/image26.tif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tiff"/><Relationship Id="rId5" Type="http://schemas.openxmlformats.org/officeDocument/2006/relationships/image" Target="../media/image19.png"/><Relationship Id="rId10" Type="http://schemas.openxmlformats.org/officeDocument/2006/relationships/image" Target="../media/image24.tiff"/><Relationship Id="rId4" Type="http://schemas.openxmlformats.org/officeDocument/2006/relationships/image" Target="../media/image18.png"/><Relationship Id="rId9" Type="http://schemas.openxmlformats.org/officeDocument/2006/relationships/image" Target="../media/image23.tif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7" Type="http://schemas.openxmlformats.org/officeDocument/2006/relationships/image" Target="../media/image3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3.tiff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tiff"/><Relationship Id="rId7" Type="http://schemas.openxmlformats.org/officeDocument/2006/relationships/image" Target="../media/image6.tiff"/><Relationship Id="rId12" Type="http://schemas.openxmlformats.org/officeDocument/2006/relationships/image" Target="../media/image11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tiff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2.tiff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10B409B-60A9-D940-A0B0-5E7BD8043935}"/>
              </a:ext>
            </a:extLst>
          </p:cNvPr>
          <p:cNvSpPr txBox="1">
            <a:spLocks/>
          </p:cNvSpPr>
          <p:nvPr/>
        </p:nvSpPr>
        <p:spPr>
          <a:xfrm>
            <a:off x="608480" y="1714165"/>
            <a:ext cx="7187052" cy="1792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>
              <a:buFont typeface="+mj-ea"/>
              <a:buAutoNum type="circleNumDbPlain"/>
            </a:pPr>
            <a:r>
              <a:rPr lang="ja-JP" altLang="en-US" sz="3450" b="1">
                <a:solidFill>
                  <a:schemeClr val="bg1"/>
                </a:solidFill>
                <a:cs typeface="Arial" panose="020B0604020202020204" pitchFamily="34" charset="0"/>
              </a:rPr>
              <a:t>オンライン会議＠</a:t>
            </a:r>
            <a:r>
              <a:rPr lang="en-US" altLang="ja-JP" sz="3450" b="1" dirty="0">
                <a:solidFill>
                  <a:schemeClr val="bg1"/>
                </a:solidFill>
                <a:cs typeface="Arial" panose="020B0604020202020204" pitchFamily="34" charset="0"/>
              </a:rPr>
              <a:t>TEAMS</a:t>
            </a:r>
            <a:endParaRPr lang="ja-JP" altLang="en-US" sz="345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01FBE74-34FC-9E4D-9D91-FEBF4531CF3A}"/>
              </a:ext>
            </a:extLst>
          </p:cNvPr>
          <p:cNvSpPr txBox="1"/>
          <p:nvPr/>
        </p:nvSpPr>
        <p:spPr bwMode="auto">
          <a:xfrm>
            <a:off x="3865512" y="3817241"/>
            <a:ext cx="47868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3200" b="1">
                <a:solidFill>
                  <a:schemeClr val="bg1"/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  <a:cs typeface="Meiryo" charset="-128"/>
              </a:rPr>
              <a:t>の業務の流れとその対応</a:t>
            </a:r>
          </a:p>
        </p:txBody>
      </p:sp>
    </p:spTree>
    <p:extLst>
      <p:ext uri="{BB962C8B-B14F-4D97-AF65-F5344CB8AC3E}">
        <p14:creationId xmlns:p14="http://schemas.microsoft.com/office/powerpoint/2010/main" val="1211622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右矢印 28">
            <a:extLst>
              <a:ext uri="{FF2B5EF4-FFF2-40B4-BE49-F238E27FC236}">
                <a16:creationId xmlns:a16="http://schemas.microsoft.com/office/drawing/2014/main" id="{5921DF17-0C00-8D48-B3DF-DD9FA5811F6C}"/>
              </a:ext>
            </a:extLst>
          </p:cNvPr>
          <p:cNvSpPr/>
          <p:nvPr/>
        </p:nvSpPr>
        <p:spPr>
          <a:xfrm>
            <a:off x="2083184" y="4894266"/>
            <a:ext cx="4930738" cy="416858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  <a:latin typeface="Hiragino Kaku Gothic Pro W3" panose="020B0300000000000000" pitchFamily="34" charset="-128"/>
              <a:ea typeface="Hiragino Kaku Gothic Pro W3" panose="020B0300000000000000" pitchFamily="34" charset="-128"/>
            </a:endParaRPr>
          </a:p>
        </p:txBody>
      </p:sp>
      <p:sp>
        <p:nvSpPr>
          <p:cNvPr id="27" name="右矢印 26">
            <a:extLst>
              <a:ext uri="{FF2B5EF4-FFF2-40B4-BE49-F238E27FC236}">
                <a16:creationId xmlns:a16="http://schemas.microsoft.com/office/drawing/2014/main" id="{1F107C75-4BF1-6641-8A15-6D834D8C8274}"/>
              </a:ext>
            </a:extLst>
          </p:cNvPr>
          <p:cNvSpPr/>
          <p:nvPr/>
        </p:nvSpPr>
        <p:spPr>
          <a:xfrm>
            <a:off x="2097741" y="1976718"/>
            <a:ext cx="4930738" cy="416858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  <a:latin typeface="Hiragino Kaku Gothic Pro W3" panose="020B0300000000000000" pitchFamily="34" charset="-128"/>
              <a:ea typeface="Hiragino Kaku Gothic Pro W3" panose="020B0300000000000000" pitchFamily="34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ADE44654-A936-1747-87F6-DC147A387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オンライン「経営相談」の流れ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48227AA-E33F-4E46-B667-1FC989011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53F62-A821-3A4C-A183-6D194ED9BF27}" type="slidenum">
              <a:rPr lang="ja-JP" altLang="en-US" smtClean="0"/>
              <a:pPr/>
              <a:t>10</a:t>
            </a:fld>
            <a:endParaRPr lang="ja-JP" altLang="en-US" dirty="0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13838AB-AD07-9949-A627-DF1F7588EDF8}"/>
              </a:ext>
            </a:extLst>
          </p:cNvPr>
          <p:cNvSpPr/>
          <p:nvPr/>
        </p:nvSpPr>
        <p:spPr>
          <a:xfrm>
            <a:off x="501805" y="1455782"/>
            <a:ext cx="1834127" cy="144497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>
                <a:solidFill>
                  <a:schemeClr val="tx1"/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オンライン</a:t>
            </a:r>
            <a:endParaRPr kumimoji="1" lang="en-US" altLang="ja-JP" dirty="0">
              <a:solidFill>
                <a:schemeClr val="tx1"/>
              </a:solidFill>
              <a:latin typeface="Hiragino Kaku Gothic Pro W3" panose="020B0300000000000000" pitchFamily="34" charset="-128"/>
              <a:ea typeface="Hiragino Kaku Gothic Pro W3" panose="020B0300000000000000" pitchFamily="34" charset="-128"/>
            </a:endParaRPr>
          </a:p>
          <a:p>
            <a:pPr algn="ctr"/>
            <a:r>
              <a:rPr kumimoji="1" lang="ja-JP" altLang="en-US">
                <a:solidFill>
                  <a:schemeClr val="tx1"/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経営相談</a:t>
            </a:r>
            <a:endParaRPr kumimoji="1" lang="en-US" altLang="ja-JP" dirty="0">
              <a:solidFill>
                <a:schemeClr val="tx1"/>
              </a:solidFill>
              <a:latin typeface="Hiragino Kaku Gothic Pro W3" panose="020B0300000000000000" pitchFamily="34" charset="-128"/>
              <a:ea typeface="Hiragino Kaku Gothic Pro W3" panose="020B0300000000000000" pitchFamily="34" charset="-128"/>
            </a:endParaRPr>
          </a:p>
          <a:p>
            <a:pPr algn="ctr"/>
            <a:r>
              <a:rPr lang="ja-JP" altLang="en-US">
                <a:solidFill>
                  <a:schemeClr val="tx1"/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申し込み</a:t>
            </a:r>
            <a:endParaRPr kumimoji="1" lang="ja-JP" altLang="en-US">
              <a:solidFill>
                <a:schemeClr val="tx1"/>
              </a:solidFill>
              <a:latin typeface="Hiragino Kaku Gothic Pro W3" panose="020B0300000000000000" pitchFamily="34" charset="-128"/>
              <a:ea typeface="Hiragino Kaku Gothic Pro W3" panose="020B0300000000000000" pitchFamily="34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E189FD38-92F0-114E-A782-BAECE0122B0D}"/>
              </a:ext>
            </a:extLst>
          </p:cNvPr>
          <p:cNvSpPr/>
          <p:nvPr/>
        </p:nvSpPr>
        <p:spPr>
          <a:xfrm>
            <a:off x="2690980" y="1455782"/>
            <a:ext cx="1834127" cy="144497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>
                <a:solidFill>
                  <a:schemeClr val="tx1"/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相談者の調整</a:t>
            </a:r>
            <a:endParaRPr kumimoji="1" lang="en-US" altLang="ja-JP" dirty="0">
              <a:solidFill>
                <a:schemeClr val="tx1"/>
              </a:solidFill>
              <a:latin typeface="Hiragino Kaku Gothic Pro W3" panose="020B0300000000000000" pitchFamily="34" charset="-128"/>
              <a:ea typeface="Hiragino Kaku Gothic Pro W3" panose="020B0300000000000000" pitchFamily="34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D93041B-9825-6D4A-8332-30E631536049}"/>
              </a:ext>
            </a:extLst>
          </p:cNvPr>
          <p:cNvSpPr/>
          <p:nvPr/>
        </p:nvSpPr>
        <p:spPr>
          <a:xfrm>
            <a:off x="4880155" y="1455782"/>
            <a:ext cx="1834127" cy="144497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>
                <a:solidFill>
                  <a:schemeClr val="tx1"/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経営相談日時の</a:t>
            </a:r>
            <a:endParaRPr lang="en-US" altLang="ja-JP" dirty="0">
              <a:solidFill>
                <a:schemeClr val="tx1"/>
              </a:solidFill>
              <a:latin typeface="Hiragino Kaku Gothic Pro W3" panose="020B0300000000000000" pitchFamily="34" charset="-128"/>
              <a:ea typeface="Hiragino Kaku Gothic Pro W3" panose="020B0300000000000000" pitchFamily="34" charset="-128"/>
            </a:endParaRPr>
          </a:p>
          <a:p>
            <a:pPr algn="ctr"/>
            <a:r>
              <a:rPr lang="ja-JP" altLang="en-US">
                <a:solidFill>
                  <a:schemeClr val="tx1"/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確定の連絡</a:t>
            </a:r>
            <a:endParaRPr lang="en-US" altLang="ja-JP" dirty="0">
              <a:solidFill>
                <a:schemeClr val="tx1"/>
              </a:solidFill>
              <a:latin typeface="Hiragino Kaku Gothic Pro W3" panose="020B0300000000000000" pitchFamily="34" charset="-128"/>
              <a:ea typeface="Hiragino Kaku Gothic Pro W3" panose="020B0300000000000000" pitchFamily="34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C0AE8D7-DEC0-F74B-AA6D-4E441A9EF48E}"/>
              </a:ext>
            </a:extLst>
          </p:cNvPr>
          <p:cNvSpPr txBox="1"/>
          <p:nvPr/>
        </p:nvSpPr>
        <p:spPr bwMode="auto">
          <a:xfrm>
            <a:off x="7357058" y="1063872"/>
            <a:ext cx="12602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algn="l"/>
            <a:r>
              <a:rPr lang="en-US" altLang="ja-JP" dirty="0">
                <a:solidFill>
                  <a:prstClr val="black"/>
                </a:solidFill>
                <a:highlight>
                  <a:srgbClr val="FFFF00"/>
                </a:highlight>
                <a:latin typeface="Hiragino Kaku Gothic Pro W3" panose="020B0300000000000000" pitchFamily="34" charset="-128"/>
                <a:ea typeface="Hiragino Kaku Gothic Pro W3" panose="020B0300000000000000" pitchFamily="34" charset="-128"/>
                <a:cs typeface="Meiryo" charset="-128"/>
              </a:rPr>
              <a:t>2</a:t>
            </a:r>
            <a:r>
              <a:rPr lang="ja-JP" altLang="en-US">
                <a:solidFill>
                  <a:prstClr val="black"/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  <a:cs typeface="Meiryo" charset="-128"/>
              </a:rPr>
              <a:t>営業</a:t>
            </a:r>
            <a:r>
              <a:rPr kumimoji="1" lang="ja-JP" altLang="en-US">
                <a:solidFill>
                  <a:prstClr val="black"/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  <a:cs typeface="Meiryo" charset="-128"/>
              </a:rPr>
              <a:t>日前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CB5C817-121F-BC46-8D41-2AB851E6D8EB}"/>
              </a:ext>
            </a:extLst>
          </p:cNvPr>
          <p:cNvSpPr txBox="1"/>
          <p:nvPr/>
        </p:nvSpPr>
        <p:spPr bwMode="auto">
          <a:xfrm>
            <a:off x="4776339" y="2930751"/>
            <a:ext cx="199445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algn="l"/>
            <a:r>
              <a:rPr lang="en-US" altLang="ja-JP" sz="1200" dirty="0">
                <a:solidFill>
                  <a:prstClr val="black"/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  <a:cs typeface="Meiryo" charset="-128"/>
              </a:rPr>
              <a:t>2</a:t>
            </a:r>
            <a:r>
              <a:rPr lang="ja-JP" altLang="en-US" sz="1200">
                <a:solidFill>
                  <a:prstClr val="black"/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  <a:cs typeface="Meiryo" charset="-128"/>
              </a:rPr>
              <a:t>営業日前に経営相談</a:t>
            </a:r>
            <a:r>
              <a:rPr kumimoji="1" lang="en-US" altLang="ja-JP" sz="1200" dirty="0">
                <a:solidFill>
                  <a:prstClr val="black"/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  <a:cs typeface="Meiryo" charset="-128"/>
              </a:rPr>
              <a:t>URL</a:t>
            </a:r>
          </a:p>
          <a:p>
            <a:pPr algn="l"/>
            <a:r>
              <a:rPr kumimoji="1" lang="ja-JP" altLang="en-US" sz="1200">
                <a:solidFill>
                  <a:prstClr val="black"/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  <a:cs typeface="Meiryo" charset="-128"/>
              </a:rPr>
              <a:t>を送ることを連絡</a:t>
            </a:r>
            <a:endParaRPr kumimoji="1" lang="en-US" altLang="ja-JP" sz="1200" dirty="0">
              <a:solidFill>
                <a:prstClr val="black"/>
              </a:solidFill>
              <a:latin typeface="Hiragino Kaku Gothic Pro W3" panose="020B0300000000000000" pitchFamily="34" charset="-128"/>
              <a:ea typeface="Hiragino Kaku Gothic Pro W3" panose="020B0300000000000000" pitchFamily="34" charset="-128"/>
              <a:cs typeface="Meiryo" charset="-128"/>
            </a:endParaRPr>
          </a:p>
          <a:p>
            <a:pPr algn="l"/>
            <a:r>
              <a:rPr lang="ja-JP" altLang="en-US" sz="1200">
                <a:solidFill>
                  <a:prstClr val="black"/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  <a:cs typeface="Meiryo" charset="-128"/>
              </a:rPr>
              <a:t>オンライン相談の</a:t>
            </a:r>
            <a:endParaRPr lang="en-US" altLang="ja-JP" sz="1200" dirty="0">
              <a:solidFill>
                <a:prstClr val="black"/>
              </a:solidFill>
              <a:latin typeface="Hiragino Kaku Gothic Pro W3" panose="020B0300000000000000" pitchFamily="34" charset="-128"/>
              <a:ea typeface="Hiragino Kaku Gothic Pro W3" panose="020B0300000000000000" pitchFamily="34" charset="-128"/>
              <a:cs typeface="Meiryo" charset="-128"/>
            </a:endParaRPr>
          </a:p>
          <a:p>
            <a:pPr algn="l"/>
            <a:r>
              <a:rPr kumimoji="1" lang="ja-JP" altLang="en-US" sz="1200">
                <a:solidFill>
                  <a:prstClr val="black"/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  <a:cs typeface="Meiryo" charset="-128"/>
              </a:rPr>
              <a:t>注意事項も伝える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086551A8-A184-7F4E-8F58-7AA19158EBBF}"/>
              </a:ext>
            </a:extLst>
          </p:cNvPr>
          <p:cNvSpPr/>
          <p:nvPr/>
        </p:nvSpPr>
        <p:spPr>
          <a:xfrm>
            <a:off x="7023307" y="1455782"/>
            <a:ext cx="1834127" cy="144497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>
                <a:solidFill>
                  <a:schemeClr val="tx1"/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リマインド</a:t>
            </a:r>
            <a:endParaRPr lang="en-US" altLang="ja-JP" dirty="0">
              <a:solidFill>
                <a:schemeClr val="tx1"/>
              </a:solidFill>
              <a:latin typeface="Hiragino Kaku Gothic Pro W3" panose="020B0300000000000000" pitchFamily="34" charset="-128"/>
              <a:ea typeface="Hiragino Kaku Gothic Pro W3" panose="020B0300000000000000" pitchFamily="34" charset="-128"/>
            </a:endParaRPr>
          </a:p>
          <a:p>
            <a:pPr algn="ctr"/>
            <a:r>
              <a:rPr lang="ja-JP" altLang="en-US">
                <a:solidFill>
                  <a:schemeClr val="tx1"/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経営相談用の</a:t>
            </a:r>
            <a:endParaRPr lang="en-US" altLang="ja-JP" dirty="0">
              <a:solidFill>
                <a:schemeClr val="tx1"/>
              </a:solidFill>
              <a:latin typeface="Hiragino Kaku Gothic Pro W3" panose="020B0300000000000000" pitchFamily="34" charset="-128"/>
              <a:ea typeface="Hiragino Kaku Gothic Pro W3" panose="020B0300000000000000" pitchFamily="34" charset="-128"/>
            </a:endParaRPr>
          </a:p>
          <a:p>
            <a:pPr algn="ctr"/>
            <a:r>
              <a:rPr lang="en-US" altLang="ja-JP" dirty="0">
                <a:solidFill>
                  <a:schemeClr val="tx1"/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URL</a:t>
            </a:r>
            <a:r>
              <a:rPr lang="ja-JP" altLang="en-US">
                <a:solidFill>
                  <a:schemeClr val="tx1"/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の送付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EA1E703E-9B98-E243-BEB7-AFDA91484DFB}"/>
              </a:ext>
            </a:extLst>
          </p:cNvPr>
          <p:cNvSpPr/>
          <p:nvPr/>
        </p:nvSpPr>
        <p:spPr>
          <a:xfrm>
            <a:off x="501804" y="4345738"/>
            <a:ext cx="1834127" cy="144497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Zoom</a:t>
            </a:r>
            <a:r>
              <a:rPr kumimoji="1" lang="ja-JP" altLang="en-US">
                <a:solidFill>
                  <a:schemeClr val="tx1"/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の</a:t>
            </a:r>
            <a:endParaRPr kumimoji="1" lang="en-US" altLang="ja-JP" dirty="0">
              <a:solidFill>
                <a:schemeClr val="tx1"/>
              </a:solidFill>
              <a:latin typeface="Hiragino Kaku Gothic Pro W3" panose="020B0300000000000000" pitchFamily="34" charset="-128"/>
              <a:ea typeface="Hiragino Kaku Gothic Pro W3" panose="020B0300000000000000" pitchFamily="34" charset="-128"/>
            </a:endParaRPr>
          </a:p>
          <a:p>
            <a:pPr algn="ctr"/>
            <a:r>
              <a:rPr kumimoji="1" lang="ja-JP" altLang="en-US">
                <a:solidFill>
                  <a:schemeClr val="tx1"/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会議立ち上げ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453D3932-8B95-5D48-ABA1-BC5DEAD91A8E}"/>
              </a:ext>
            </a:extLst>
          </p:cNvPr>
          <p:cNvSpPr txBox="1"/>
          <p:nvPr/>
        </p:nvSpPr>
        <p:spPr bwMode="auto">
          <a:xfrm>
            <a:off x="974402" y="3984325"/>
            <a:ext cx="79861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dirty="0">
                <a:solidFill>
                  <a:prstClr val="black"/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  <a:cs typeface="Meiryo" charset="-128"/>
              </a:rPr>
              <a:t>5</a:t>
            </a:r>
            <a:r>
              <a:rPr lang="ja-JP" altLang="en-US">
                <a:solidFill>
                  <a:prstClr val="black"/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  <a:cs typeface="Meiryo" charset="-128"/>
              </a:rPr>
              <a:t>分</a:t>
            </a:r>
            <a:r>
              <a:rPr kumimoji="1" lang="ja-JP" altLang="en-US">
                <a:solidFill>
                  <a:prstClr val="black"/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  <a:cs typeface="Meiryo" charset="-128"/>
              </a:rPr>
              <a:t>前</a:t>
            </a: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6A380346-03A3-0E42-8B05-F80607281E77}"/>
              </a:ext>
            </a:extLst>
          </p:cNvPr>
          <p:cNvSpPr/>
          <p:nvPr/>
        </p:nvSpPr>
        <p:spPr>
          <a:xfrm>
            <a:off x="2785083" y="4345738"/>
            <a:ext cx="1834127" cy="144497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>
                <a:solidFill>
                  <a:schemeClr val="tx1"/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こちらの準備ができ次第、ロビーから入室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3F182B24-8E88-894A-AECE-A8ED39261537}"/>
              </a:ext>
            </a:extLst>
          </p:cNvPr>
          <p:cNvSpPr txBox="1"/>
          <p:nvPr/>
        </p:nvSpPr>
        <p:spPr bwMode="auto">
          <a:xfrm>
            <a:off x="3281127" y="3984325"/>
            <a:ext cx="79861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dirty="0">
                <a:solidFill>
                  <a:prstClr val="black"/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  <a:cs typeface="Meiryo" charset="-128"/>
              </a:rPr>
              <a:t>0</a:t>
            </a:r>
            <a:r>
              <a:rPr lang="ja-JP" altLang="en-US">
                <a:solidFill>
                  <a:prstClr val="black"/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  <a:cs typeface="Meiryo" charset="-128"/>
              </a:rPr>
              <a:t>分</a:t>
            </a:r>
            <a:r>
              <a:rPr kumimoji="1" lang="ja-JP" altLang="en-US">
                <a:solidFill>
                  <a:prstClr val="black"/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  <a:cs typeface="Meiryo" charset="-128"/>
              </a:rPr>
              <a:t>前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E9B76AC8-F152-F046-B291-16931579F700}"/>
              </a:ext>
            </a:extLst>
          </p:cNvPr>
          <p:cNvSpPr txBox="1"/>
          <p:nvPr/>
        </p:nvSpPr>
        <p:spPr bwMode="auto">
          <a:xfrm>
            <a:off x="552919" y="5817240"/>
            <a:ext cx="17235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algn="l"/>
            <a:r>
              <a:rPr lang="ja-JP" altLang="en-US" sz="1200">
                <a:solidFill>
                  <a:prstClr val="black"/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  <a:cs typeface="Meiryo" charset="-128"/>
              </a:rPr>
              <a:t>申込者が入ってくると</a:t>
            </a:r>
            <a:endParaRPr lang="en-US" altLang="ja-JP" sz="1200" dirty="0">
              <a:solidFill>
                <a:prstClr val="black"/>
              </a:solidFill>
              <a:latin typeface="Hiragino Kaku Gothic Pro W3" panose="020B0300000000000000" pitchFamily="34" charset="-128"/>
              <a:ea typeface="Hiragino Kaku Gothic Pro W3" panose="020B0300000000000000" pitchFamily="34" charset="-128"/>
              <a:cs typeface="Meiryo" charset="-128"/>
            </a:endParaRPr>
          </a:p>
          <a:p>
            <a:pPr algn="l"/>
            <a:r>
              <a:rPr kumimoji="1" lang="ja-JP" altLang="en-US" sz="1200">
                <a:solidFill>
                  <a:prstClr val="black"/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  <a:cs typeface="Meiryo" charset="-128"/>
              </a:rPr>
              <a:t>ロビーで待機となる</a:t>
            </a: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42205C41-A6C9-A54C-9555-F261D0716A5B}"/>
              </a:ext>
            </a:extLst>
          </p:cNvPr>
          <p:cNvSpPr/>
          <p:nvPr/>
        </p:nvSpPr>
        <p:spPr>
          <a:xfrm>
            <a:off x="4880155" y="4345738"/>
            <a:ext cx="1834127" cy="144497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>
                <a:solidFill>
                  <a:schemeClr val="tx1"/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経営相談</a:t>
            </a:r>
            <a:endParaRPr kumimoji="1" lang="en-US" altLang="ja-JP" dirty="0">
              <a:solidFill>
                <a:schemeClr val="tx1"/>
              </a:solidFill>
              <a:latin typeface="Hiragino Kaku Gothic Pro W3" panose="020B0300000000000000" pitchFamily="34" charset="-128"/>
              <a:ea typeface="Hiragino Kaku Gothic Pro W3" panose="020B0300000000000000" pitchFamily="34" charset="-128"/>
            </a:endParaRPr>
          </a:p>
          <a:p>
            <a:pPr algn="ctr"/>
            <a:r>
              <a:rPr lang="ja-JP" altLang="en-US">
                <a:solidFill>
                  <a:schemeClr val="tx1"/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スタート</a:t>
            </a:r>
            <a:endParaRPr kumimoji="1" lang="ja-JP" altLang="en-US">
              <a:solidFill>
                <a:schemeClr val="tx1"/>
              </a:solidFill>
              <a:latin typeface="Hiragino Kaku Gothic Pro W3" panose="020B0300000000000000" pitchFamily="34" charset="-128"/>
              <a:ea typeface="Hiragino Kaku Gothic Pro W3" panose="020B0300000000000000" pitchFamily="34" charset="-128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9FE2D5AC-FCFF-9443-8C75-773B219F809B}"/>
              </a:ext>
            </a:extLst>
          </p:cNvPr>
          <p:cNvSpPr/>
          <p:nvPr/>
        </p:nvSpPr>
        <p:spPr>
          <a:xfrm>
            <a:off x="7023307" y="4341594"/>
            <a:ext cx="1834127" cy="144497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>
                <a:solidFill>
                  <a:schemeClr val="tx1"/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終了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8646D605-7F22-E142-993D-E4FB679FABE8}"/>
              </a:ext>
            </a:extLst>
          </p:cNvPr>
          <p:cNvSpPr txBox="1"/>
          <p:nvPr/>
        </p:nvSpPr>
        <p:spPr bwMode="auto">
          <a:xfrm>
            <a:off x="208293" y="1026755"/>
            <a:ext cx="11079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algn="l"/>
            <a:r>
              <a:rPr lang="en-US" altLang="ja-JP" dirty="0">
                <a:solidFill>
                  <a:prstClr val="black"/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  <a:cs typeface="Meiryo" charset="-128"/>
              </a:rPr>
              <a:t>【</a:t>
            </a:r>
            <a:r>
              <a:rPr lang="ja-JP" altLang="en-US">
                <a:solidFill>
                  <a:prstClr val="black"/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  <a:cs typeface="Meiryo" charset="-128"/>
              </a:rPr>
              <a:t>事前</a:t>
            </a:r>
            <a:r>
              <a:rPr lang="en-US" altLang="ja-JP" dirty="0">
                <a:solidFill>
                  <a:prstClr val="black"/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  <a:cs typeface="Meiryo" charset="-128"/>
              </a:rPr>
              <a:t>】</a:t>
            </a:r>
            <a:endParaRPr kumimoji="1" lang="ja-JP" altLang="en-US">
              <a:solidFill>
                <a:prstClr val="black"/>
              </a:solidFill>
              <a:latin typeface="Hiragino Kaku Gothic Pro W3" panose="020B0300000000000000" pitchFamily="34" charset="-128"/>
              <a:ea typeface="Hiragino Kaku Gothic Pro W3" panose="020B0300000000000000" pitchFamily="34" charset="-128"/>
              <a:cs typeface="Meiryo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29411905-E1FE-704A-901D-4A99845F37DA}"/>
              </a:ext>
            </a:extLst>
          </p:cNvPr>
          <p:cNvSpPr txBox="1"/>
          <p:nvPr/>
        </p:nvSpPr>
        <p:spPr bwMode="auto">
          <a:xfrm>
            <a:off x="270699" y="3721075"/>
            <a:ext cx="11079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algn="l"/>
            <a:r>
              <a:rPr lang="en-US" altLang="ja-JP" dirty="0">
                <a:solidFill>
                  <a:prstClr val="black"/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  <a:cs typeface="Meiryo" charset="-128"/>
              </a:rPr>
              <a:t>【</a:t>
            </a:r>
            <a:r>
              <a:rPr lang="ja-JP" altLang="en-US">
                <a:solidFill>
                  <a:prstClr val="black"/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  <a:cs typeface="Meiryo" charset="-128"/>
              </a:rPr>
              <a:t>当日</a:t>
            </a:r>
            <a:r>
              <a:rPr lang="en-US" altLang="ja-JP" dirty="0">
                <a:solidFill>
                  <a:prstClr val="black"/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  <a:cs typeface="Meiryo" charset="-128"/>
              </a:rPr>
              <a:t>】</a:t>
            </a:r>
            <a:endParaRPr kumimoji="1" lang="ja-JP" altLang="en-US">
              <a:solidFill>
                <a:prstClr val="black"/>
              </a:solidFill>
              <a:latin typeface="Hiragino Kaku Gothic Pro W3" panose="020B0300000000000000" pitchFamily="34" charset="-128"/>
              <a:ea typeface="Hiragino Kaku Gothic Pro W3" panose="020B0300000000000000" pitchFamily="34" charset="-128"/>
              <a:cs typeface="Meiryo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F747D5DF-225E-0646-8631-1414E75CE48E}"/>
              </a:ext>
            </a:extLst>
          </p:cNvPr>
          <p:cNvSpPr txBox="1"/>
          <p:nvPr/>
        </p:nvSpPr>
        <p:spPr bwMode="auto">
          <a:xfrm>
            <a:off x="697258" y="2930751"/>
            <a:ext cx="13628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200">
                <a:solidFill>
                  <a:prstClr val="black"/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  <a:cs typeface="Meiryo" charset="-128"/>
              </a:rPr>
              <a:t>申し込みは、</a:t>
            </a:r>
            <a:endParaRPr kumimoji="1" lang="en-US" altLang="ja-JP" sz="1200" dirty="0">
              <a:solidFill>
                <a:prstClr val="black"/>
              </a:solidFill>
              <a:latin typeface="Hiragino Kaku Gothic Pro W3" panose="020B0300000000000000" pitchFamily="34" charset="-128"/>
              <a:ea typeface="Hiragino Kaku Gothic Pro W3" panose="020B0300000000000000" pitchFamily="34" charset="-128"/>
              <a:cs typeface="Meiryo" charset="-128"/>
            </a:endParaRPr>
          </a:p>
          <a:p>
            <a:pPr algn="l"/>
            <a:r>
              <a:rPr lang="en-US" altLang="ja-JP" sz="1200" dirty="0">
                <a:solidFill>
                  <a:prstClr val="black"/>
                </a:solidFill>
                <a:highlight>
                  <a:srgbClr val="FFFF00"/>
                </a:highlight>
                <a:latin typeface="Hiragino Kaku Gothic Pro W3" panose="020B0300000000000000" pitchFamily="34" charset="-128"/>
                <a:ea typeface="Hiragino Kaku Gothic Pro W3" panose="020B0300000000000000" pitchFamily="34" charset="-128"/>
                <a:cs typeface="Meiryo" charset="-128"/>
              </a:rPr>
              <a:t>2</a:t>
            </a:r>
            <a:r>
              <a:rPr lang="ja-JP" altLang="en-US" sz="1200">
                <a:solidFill>
                  <a:prstClr val="black"/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  <a:cs typeface="Meiryo" charset="-128"/>
              </a:rPr>
              <a:t>営業日前までに</a:t>
            </a:r>
            <a:endParaRPr kumimoji="1" lang="ja-JP" altLang="en-US" sz="1200">
              <a:solidFill>
                <a:prstClr val="black"/>
              </a:solidFill>
              <a:latin typeface="Hiragino Kaku Gothic Pro W3" panose="020B0300000000000000" pitchFamily="34" charset="-128"/>
              <a:ea typeface="Hiragino Kaku Gothic Pro W3" panose="020B0300000000000000" pitchFamily="34" charset="-128"/>
              <a:cs typeface="Meiryo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F822864E-DAC1-6F4C-A47C-45E8DD3BC019}"/>
              </a:ext>
            </a:extLst>
          </p:cNvPr>
          <p:cNvSpPr txBox="1"/>
          <p:nvPr/>
        </p:nvSpPr>
        <p:spPr bwMode="auto">
          <a:xfrm>
            <a:off x="6819110" y="2930751"/>
            <a:ext cx="239360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algn="l"/>
            <a:r>
              <a:rPr lang="ja-JP" altLang="en-US" sz="1200">
                <a:solidFill>
                  <a:prstClr val="black"/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  <a:cs typeface="Meiryo" charset="-128"/>
              </a:rPr>
              <a:t>返信がなければ、</a:t>
            </a:r>
            <a:endParaRPr lang="en-US" altLang="ja-JP" sz="1200" dirty="0">
              <a:solidFill>
                <a:prstClr val="black"/>
              </a:solidFill>
              <a:latin typeface="Hiragino Kaku Gothic Pro W3" panose="020B0300000000000000" pitchFamily="34" charset="-128"/>
              <a:ea typeface="Hiragino Kaku Gothic Pro W3" panose="020B0300000000000000" pitchFamily="34" charset="-128"/>
              <a:cs typeface="Meiryo" charset="-128"/>
            </a:endParaRPr>
          </a:p>
          <a:p>
            <a:pPr algn="l"/>
            <a:r>
              <a:rPr lang="ja-JP" altLang="en-US" sz="1200">
                <a:solidFill>
                  <a:prstClr val="black"/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  <a:cs typeface="Meiryo" charset="-128"/>
              </a:rPr>
              <a:t>前日にも確認を行う</a:t>
            </a:r>
            <a:endParaRPr lang="en-US" altLang="ja-JP" sz="1200" dirty="0">
              <a:solidFill>
                <a:prstClr val="black"/>
              </a:solidFill>
              <a:latin typeface="Hiragino Kaku Gothic Pro W3" panose="020B0300000000000000" pitchFamily="34" charset="-128"/>
              <a:ea typeface="Hiragino Kaku Gothic Pro W3" panose="020B0300000000000000" pitchFamily="34" charset="-128"/>
              <a:cs typeface="Meiryo" charset="-128"/>
            </a:endParaRPr>
          </a:p>
          <a:p>
            <a:pPr algn="l"/>
            <a:r>
              <a:rPr lang="en-US" altLang="ja-JP" sz="1200" dirty="0">
                <a:solidFill>
                  <a:prstClr val="black"/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  <a:cs typeface="Meiryo" charset="-128"/>
              </a:rPr>
              <a:t>(</a:t>
            </a:r>
            <a:r>
              <a:rPr lang="ja-JP" altLang="en-US" sz="1200">
                <a:solidFill>
                  <a:prstClr val="black"/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  <a:cs typeface="Meiryo" charset="-128"/>
              </a:rPr>
              <a:t>当日すっぽかされないために）</a:t>
            </a:r>
            <a:endParaRPr lang="en-US" altLang="ja-JP" sz="1200" dirty="0">
              <a:solidFill>
                <a:prstClr val="black"/>
              </a:solidFill>
              <a:latin typeface="Hiragino Kaku Gothic Pro W3" panose="020B0300000000000000" pitchFamily="34" charset="-128"/>
              <a:ea typeface="Hiragino Kaku Gothic Pro W3" panose="020B0300000000000000" pitchFamily="34" charset="-128"/>
              <a:cs typeface="Meiryo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8D46A903-7266-C64B-BFD3-F1E8B5802F03}"/>
              </a:ext>
            </a:extLst>
          </p:cNvPr>
          <p:cNvSpPr txBox="1"/>
          <p:nvPr/>
        </p:nvSpPr>
        <p:spPr bwMode="auto">
          <a:xfrm>
            <a:off x="7154137" y="5817240"/>
            <a:ext cx="15696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r>
              <a:rPr lang="ja-JP" altLang="en-US" sz="1200">
                <a:solidFill>
                  <a:prstClr val="black"/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  <a:cs typeface="Meiryo" charset="-128"/>
              </a:rPr>
              <a:t>次回予約等の確認</a:t>
            </a:r>
          </a:p>
          <a:p>
            <a:pPr algn="l"/>
            <a:r>
              <a:rPr lang="ja-JP" altLang="en-US" sz="1200">
                <a:solidFill>
                  <a:prstClr val="black"/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  <a:cs typeface="Meiryo" charset="-128"/>
              </a:rPr>
              <a:t>会議を終了して退室</a:t>
            </a:r>
            <a:endParaRPr kumimoji="1" lang="ja-JP" altLang="en-US" sz="1200">
              <a:solidFill>
                <a:prstClr val="black"/>
              </a:solidFill>
              <a:latin typeface="Hiragino Kaku Gothic Pro W3" panose="020B0300000000000000" pitchFamily="34" charset="-128"/>
              <a:ea typeface="Hiragino Kaku Gothic Pro W3" panose="020B0300000000000000" pitchFamily="34" charset="-128"/>
              <a:cs typeface="Meiryo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805682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AEC73484-2540-FE48-B0E6-A2AB44D1D8B7}"/>
              </a:ext>
            </a:extLst>
          </p:cNvPr>
          <p:cNvSpPr/>
          <p:nvPr/>
        </p:nvSpPr>
        <p:spPr>
          <a:xfrm>
            <a:off x="609601" y="2010278"/>
            <a:ext cx="5067462" cy="159187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62A6B4F5-A81D-0545-A300-2FED4F6262C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</p:spPr>
        <p:txBody>
          <a:bodyPr/>
          <a:lstStyle/>
          <a:p>
            <a:r>
              <a:rPr kumimoji="1" lang="ja-JP" altLang="en-US"/>
              <a:t>練習してみよう！</a:t>
            </a:r>
            <a:r>
              <a:rPr kumimoji="1" lang="en-US" altLang="ja-JP" dirty="0"/>
              <a:t>〜</a:t>
            </a:r>
            <a:r>
              <a:rPr kumimoji="1" lang="ja-JP" altLang="en-US"/>
              <a:t>経営相談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FDEBF8A-D3A8-F54D-A374-9A2A75884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53F62-A821-3A4C-A183-6D194ED9BF27}" type="slidenum">
              <a:rPr lang="ja-JP" altLang="en-US" smtClean="0"/>
              <a:pPr/>
              <a:t>11</a:t>
            </a:fld>
            <a:endParaRPr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61224DAE-9045-434E-A7C3-226BBC4B031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9126" y="2273380"/>
            <a:ext cx="1130772" cy="1108857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51134D01-51BB-B84C-983E-EC8395EAACF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458" y="2146316"/>
            <a:ext cx="962000" cy="1092311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409E7E80-71BB-A34C-B405-DFFDED7371A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039" y="2273380"/>
            <a:ext cx="835293" cy="1105024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BD791789-B97E-7B4E-BF34-CEEE3ACA7B06}"/>
              </a:ext>
            </a:extLst>
          </p:cNvPr>
          <p:cNvSpPr/>
          <p:nvPr/>
        </p:nvSpPr>
        <p:spPr>
          <a:xfrm>
            <a:off x="6353590" y="2615415"/>
            <a:ext cx="2362201" cy="119575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A41F716B-B507-7349-989B-BD05AA72D41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1330" y="2650584"/>
            <a:ext cx="1074400" cy="1146293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204F722-D4A5-214A-A068-23E626DAC8FC}"/>
              </a:ext>
            </a:extLst>
          </p:cNvPr>
          <p:cNvSpPr txBox="1"/>
          <p:nvPr/>
        </p:nvSpPr>
        <p:spPr bwMode="auto">
          <a:xfrm>
            <a:off x="596349" y="3644347"/>
            <a:ext cx="2185214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marL="342900" indent="-342900" algn="l">
              <a:buFont typeface="+mj-lt"/>
              <a:buAutoNum type="arabicPeriod"/>
            </a:pPr>
            <a:r>
              <a:rPr kumimoji="1" lang="ja-JP" altLang="en-US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" charset="-128"/>
              </a:rPr>
              <a:t>会議の登録</a:t>
            </a:r>
            <a:endParaRPr kumimoji="1" lang="en-US" altLang="ja-JP" dirty="0">
              <a:solidFill>
                <a:prstClr val="black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" charset="-128"/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ja-JP" altLang="en-US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" charset="-128"/>
              </a:rPr>
              <a:t>会議の招待</a:t>
            </a:r>
            <a:endParaRPr lang="en-US" altLang="ja-JP" dirty="0">
              <a:solidFill>
                <a:prstClr val="black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" charset="-128"/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ja-JP" altLang="en-US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" charset="-128"/>
              </a:rPr>
              <a:t>参加者承認</a:t>
            </a:r>
            <a:endParaRPr lang="en-US" altLang="ja-JP" dirty="0">
              <a:solidFill>
                <a:prstClr val="black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" charset="-128"/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ja-JP" altLang="en-US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" charset="-128"/>
              </a:rPr>
              <a:t>経営相談スタート</a:t>
            </a:r>
            <a:endParaRPr lang="en-US" altLang="ja-JP" dirty="0">
              <a:solidFill>
                <a:prstClr val="black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" charset="-128"/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ja-JP" altLang="en-US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" charset="-128"/>
              </a:rPr>
              <a:t>資料共有</a:t>
            </a:r>
            <a:endParaRPr lang="en-US" altLang="ja-JP" dirty="0">
              <a:solidFill>
                <a:prstClr val="black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" charset="-128"/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ja-JP" altLang="en-US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" charset="-128"/>
              </a:rPr>
              <a:t>相談終了</a:t>
            </a:r>
            <a:endParaRPr lang="en-US" altLang="ja-JP" dirty="0">
              <a:solidFill>
                <a:prstClr val="black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" charset="-128"/>
            </a:endParaRPr>
          </a:p>
          <a:p>
            <a:pPr marL="342900" indent="-342900" algn="l">
              <a:buFont typeface="+mj-lt"/>
              <a:buAutoNum type="arabicPeriod"/>
            </a:pPr>
            <a:endParaRPr kumimoji="1" lang="ja-JP" altLang="en-US">
              <a:solidFill>
                <a:prstClr val="black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4D61532-6E2F-AB47-8C90-FF2B1EBB9C02}"/>
              </a:ext>
            </a:extLst>
          </p:cNvPr>
          <p:cNvSpPr txBox="1"/>
          <p:nvPr/>
        </p:nvSpPr>
        <p:spPr bwMode="auto">
          <a:xfrm>
            <a:off x="4799900" y="1601865"/>
            <a:ext cx="8771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algn="l"/>
            <a:r>
              <a:rPr lang="ja-JP" altLang="en-US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" charset="-128"/>
              </a:rPr>
              <a:t>会議室</a:t>
            </a:r>
            <a:endParaRPr kumimoji="1" lang="ja-JP" altLang="en-US">
              <a:solidFill>
                <a:prstClr val="black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FE0CFA99-A9B7-7344-8A08-229BD1EBDBC0}"/>
              </a:ext>
            </a:extLst>
          </p:cNvPr>
          <p:cNvSpPr txBox="1"/>
          <p:nvPr/>
        </p:nvSpPr>
        <p:spPr bwMode="auto">
          <a:xfrm>
            <a:off x="6228884" y="2231791"/>
            <a:ext cx="26116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algn="l"/>
            <a:r>
              <a:rPr lang="ja-JP" altLang="en-US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" charset="-128"/>
              </a:rPr>
              <a:t>商工会議所から遠隔参加</a:t>
            </a:r>
            <a:endParaRPr kumimoji="1" lang="ja-JP" altLang="en-US">
              <a:solidFill>
                <a:prstClr val="black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4F9B980D-0F81-6946-BACC-543313E5E6F2}"/>
              </a:ext>
            </a:extLst>
          </p:cNvPr>
          <p:cNvSpPr txBox="1"/>
          <p:nvPr/>
        </p:nvSpPr>
        <p:spPr bwMode="auto">
          <a:xfrm>
            <a:off x="2963799" y="3891221"/>
            <a:ext cx="110799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algn="l"/>
            <a:r>
              <a:rPr lang="ja-JP" altLang="en-US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" charset="-128"/>
              </a:rPr>
              <a:t>参加</a:t>
            </a:r>
            <a:endParaRPr lang="en-US" altLang="ja-JP" dirty="0">
              <a:solidFill>
                <a:prstClr val="black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" charset="-128"/>
            </a:endParaRPr>
          </a:p>
          <a:p>
            <a:pPr algn="l"/>
            <a:endParaRPr lang="en-US" altLang="ja-JP" dirty="0">
              <a:solidFill>
                <a:prstClr val="black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" charset="-128"/>
            </a:endParaRPr>
          </a:p>
          <a:p>
            <a:pPr algn="l"/>
            <a:endParaRPr kumimoji="1" lang="en-US" altLang="ja-JP" dirty="0">
              <a:solidFill>
                <a:prstClr val="black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" charset="-128"/>
            </a:endParaRPr>
          </a:p>
          <a:p>
            <a:pPr algn="l"/>
            <a:r>
              <a:rPr lang="ja-JP" altLang="en-US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" charset="-128"/>
              </a:rPr>
              <a:t>資料共有</a:t>
            </a:r>
            <a:endParaRPr lang="en-US" altLang="ja-JP" dirty="0">
              <a:solidFill>
                <a:prstClr val="black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" charset="-128"/>
            </a:endParaRPr>
          </a:p>
          <a:p>
            <a:pPr algn="l"/>
            <a:endParaRPr lang="en-US" altLang="ja-JP" dirty="0">
              <a:solidFill>
                <a:prstClr val="black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" charset="-128"/>
            </a:endParaRPr>
          </a:p>
          <a:p>
            <a:pPr algn="l"/>
            <a:r>
              <a:rPr kumimoji="1" lang="ja-JP" altLang="en-US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" charset="-128"/>
              </a:rPr>
              <a:t>退出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8177E7DF-D2E5-2F46-98E0-C32EBB0BCD29}"/>
              </a:ext>
            </a:extLst>
          </p:cNvPr>
          <p:cNvSpPr txBox="1"/>
          <p:nvPr/>
        </p:nvSpPr>
        <p:spPr bwMode="auto">
          <a:xfrm>
            <a:off x="4742519" y="3891221"/>
            <a:ext cx="646331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algn="l"/>
            <a:r>
              <a:rPr lang="ja-JP" altLang="en-US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" charset="-128"/>
              </a:rPr>
              <a:t>参加</a:t>
            </a:r>
            <a:endParaRPr lang="en-US" altLang="ja-JP" dirty="0">
              <a:solidFill>
                <a:prstClr val="black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" charset="-128"/>
            </a:endParaRPr>
          </a:p>
          <a:p>
            <a:pPr algn="l"/>
            <a:endParaRPr kumimoji="1" lang="en-US" altLang="ja-JP" dirty="0">
              <a:solidFill>
                <a:prstClr val="black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" charset="-128"/>
            </a:endParaRPr>
          </a:p>
          <a:p>
            <a:pPr algn="l"/>
            <a:endParaRPr lang="en-US" altLang="ja-JP" dirty="0">
              <a:solidFill>
                <a:prstClr val="black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" charset="-128"/>
            </a:endParaRPr>
          </a:p>
          <a:p>
            <a:pPr algn="l"/>
            <a:endParaRPr lang="en-US" altLang="ja-JP" dirty="0">
              <a:solidFill>
                <a:prstClr val="black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" charset="-128"/>
            </a:endParaRPr>
          </a:p>
          <a:p>
            <a:pPr algn="l"/>
            <a:endParaRPr lang="en-US" altLang="ja-JP" dirty="0">
              <a:solidFill>
                <a:prstClr val="black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" charset="-128"/>
            </a:endParaRPr>
          </a:p>
          <a:p>
            <a:pPr algn="l"/>
            <a:r>
              <a:rPr kumimoji="1" lang="ja-JP" altLang="en-US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" charset="-128"/>
              </a:rPr>
              <a:t>退出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3C29C1FA-1ECF-6842-8407-65406D6E9C7B}"/>
              </a:ext>
            </a:extLst>
          </p:cNvPr>
          <p:cNvSpPr txBox="1"/>
          <p:nvPr/>
        </p:nvSpPr>
        <p:spPr bwMode="auto">
          <a:xfrm>
            <a:off x="6932057" y="3891221"/>
            <a:ext cx="646331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algn="l"/>
            <a:r>
              <a:rPr lang="ja-JP" altLang="en-US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" charset="-128"/>
              </a:rPr>
              <a:t>参加</a:t>
            </a:r>
            <a:endParaRPr lang="en-US" altLang="ja-JP" dirty="0">
              <a:solidFill>
                <a:prstClr val="black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" charset="-128"/>
            </a:endParaRPr>
          </a:p>
          <a:p>
            <a:pPr algn="l"/>
            <a:endParaRPr kumimoji="1" lang="en-US" altLang="ja-JP" dirty="0">
              <a:solidFill>
                <a:prstClr val="black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" charset="-128"/>
            </a:endParaRPr>
          </a:p>
          <a:p>
            <a:pPr algn="l"/>
            <a:endParaRPr lang="en-US" altLang="ja-JP" dirty="0">
              <a:solidFill>
                <a:prstClr val="black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" charset="-128"/>
            </a:endParaRPr>
          </a:p>
          <a:p>
            <a:pPr algn="l"/>
            <a:endParaRPr kumimoji="1" lang="en-US" altLang="ja-JP" dirty="0">
              <a:solidFill>
                <a:prstClr val="black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" charset="-128"/>
            </a:endParaRPr>
          </a:p>
          <a:p>
            <a:pPr algn="l"/>
            <a:endParaRPr lang="en-US" altLang="ja-JP" dirty="0">
              <a:solidFill>
                <a:prstClr val="black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" charset="-128"/>
            </a:endParaRPr>
          </a:p>
          <a:p>
            <a:pPr algn="l"/>
            <a:r>
              <a:rPr kumimoji="1" lang="ja-JP" altLang="en-US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" charset="-128"/>
              </a:rPr>
              <a:t>退出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5EDA6C89-7DF6-244D-96D0-A0C480AFE371}"/>
              </a:ext>
            </a:extLst>
          </p:cNvPr>
          <p:cNvSpPr txBox="1"/>
          <p:nvPr/>
        </p:nvSpPr>
        <p:spPr bwMode="auto">
          <a:xfrm>
            <a:off x="933876" y="3236893"/>
            <a:ext cx="8771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algn="l"/>
            <a:r>
              <a:rPr lang="ja-JP" altLang="en-US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" charset="-128"/>
              </a:rPr>
              <a:t>事務局</a:t>
            </a:r>
            <a:endParaRPr kumimoji="1" lang="ja-JP" altLang="en-US">
              <a:solidFill>
                <a:prstClr val="black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F78349A7-6BEC-8B4C-85FC-9F70309AAA07}"/>
              </a:ext>
            </a:extLst>
          </p:cNvPr>
          <p:cNvSpPr txBox="1"/>
          <p:nvPr/>
        </p:nvSpPr>
        <p:spPr bwMode="auto">
          <a:xfrm>
            <a:off x="687101" y="2287155"/>
            <a:ext cx="7232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algn="l"/>
            <a:r>
              <a:rPr lang="ja-JP" altLang="en-US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" charset="-128"/>
              </a:rPr>
              <a:t>ホスト</a:t>
            </a:r>
            <a:endParaRPr kumimoji="1" lang="ja-JP" altLang="en-US">
              <a:solidFill>
                <a:prstClr val="black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0D798CCB-CC3B-224C-B0F4-1806524C4509}"/>
              </a:ext>
            </a:extLst>
          </p:cNvPr>
          <p:cNvSpPr txBox="1"/>
          <p:nvPr/>
        </p:nvSpPr>
        <p:spPr bwMode="auto">
          <a:xfrm>
            <a:off x="4660603" y="3305612"/>
            <a:ext cx="9412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algn="l"/>
            <a:r>
              <a:rPr lang="ja-JP" altLang="en-US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" charset="-128"/>
              </a:rPr>
              <a:t>スマホで</a:t>
            </a:r>
            <a:endParaRPr kumimoji="1" lang="ja-JP" altLang="en-US">
              <a:solidFill>
                <a:prstClr val="black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" charset="-128"/>
            </a:endParaRPr>
          </a:p>
        </p:txBody>
      </p:sp>
      <p:pic>
        <p:nvPicPr>
          <p:cNvPr id="2050" name="Picture 2" descr="zoom無料オンライン相談 | 要町千川のアパートマンションなら互恵ホーム">
            <a:extLst>
              <a:ext uri="{FF2B5EF4-FFF2-40B4-BE49-F238E27FC236}">
                <a16:creationId xmlns:a16="http://schemas.microsoft.com/office/drawing/2014/main" id="{1E4CA578-5E13-4C4E-B672-FCA89C995E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86766" y="891998"/>
            <a:ext cx="1268387" cy="1014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C9AD8CC2-9325-6A44-B183-F0236AA087FE}"/>
              </a:ext>
            </a:extLst>
          </p:cNvPr>
          <p:cNvSpPr/>
          <p:nvPr/>
        </p:nvSpPr>
        <p:spPr>
          <a:xfrm>
            <a:off x="2781563" y="2162679"/>
            <a:ext cx="1314655" cy="126632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83BB570F-4E29-5F4E-9C63-308C68C58812}"/>
              </a:ext>
            </a:extLst>
          </p:cNvPr>
          <p:cNvSpPr/>
          <p:nvPr/>
        </p:nvSpPr>
        <p:spPr>
          <a:xfrm>
            <a:off x="4360511" y="2231791"/>
            <a:ext cx="1314655" cy="136289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9F6823F-8EEB-8942-8CB9-27E3793C3DE0}"/>
              </a:ext>
            </a:extLst>
          </p:cNvPr>
          <p:cNvSpPr txBox="1"/>
          <p:nvPr/>
        </p:nvSpPr>
        <p:spPr bwMode="auto">
          <a:xfrm>
            <a:off x="3166443" y="901083"/>
            <a:ext cx="29883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" charset="-128"/>
              </a:rPr>
              <a:t>１：１　で随時接続していこう</a:t>
            </a:r>
          </a:p>
        </p:txBody>
      </p:sp>
    </p:spTree>
    <p:extLst>
      <p:ext uri="{BB962C8B-B14F-4D97-AF65-F5344CB8AC3E}">
        <p14:creationId xmlns:p14="http://schemas.microsoft.com/office/powerpoint/2010/main" val="17416277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B8D0B48-7229-DB40-80A0-10EC10049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オンライン経営相談の注意事項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A260B21-251A-6E4B-A18C-2AA3DAAFFB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z="2000"/>
              <a:t>予約していた事業者が忘れていて来ないことがある</a:t>
            </a:r>
            <a:endParaRPr kumimoji="1" lang="en-US" altLang="ja-JP" sz="2000" dirty="0"/>
          </a:p>
          <a:p>
            <a:pPr lvl="1"/>
            <a:r>
              <a:rPr lang="ja-JP" altLang="en-US" sz="1600"/>
              <a:t>事前のリマインドをしっかりする</a:t>
            </a:r>
            <a:endParaRPr lang="en-US" altLang="ja-JP" sz="1600" dirty="0"/>
          </a:p>
          <a:p>
            <a:endParaRPr kumimoji="1" lang="en-US" altLang="ja-JP" sz="2000" dirty="0"/>
          </a:p>
          <a:p>
            <a:r>
              <a:rPr lang="ja-JP" altLang="en-US" sz="2000"/>
              <a:t>相談内容に対応してあらかじめ必要なファイルは用意しておく</a:t>
            </a:r>
            <a:endParaRPr lang="en-US" altLang="ja-JP" sz="2000" dirty="0"/>
          </a:p>
          <a:p>
            <a:pPr lvl="1"/>
            <a:r>
              <a:rPr lang="ja-JP" altLang="en-US" sz="1600"/>
              <a:t>必要であれば、事前に事業者に送付して共有しておくのもよい</a:t>
            </a:r>
            <a:endParaRPr lang="en-US" altLang="ja-JP" sz="1600" dirty="0"/>
          </a:p>
          <a:p>
            <a:endParaRPr kumimoji="1" lang="en-US" altLang="ja-JP" sz="2000" dirty="0"/>
          </a:p>
          <a:p>
            <a:r>
              <a:rPr lang="ja-JP" altLang="en-US" sz="2000"/>
              <a:t>ホワイトボード機能が使えると相談しやすい</a:t>
            </a:r>
            <a:endParaRPr lang="en-US" altLang="ja-JP" sz="2000" dirty="0"/>
          </a:p>
          <a:p>
            <a:pPr lvl="1"/>
            <a:r>
              <a:rPr kumimoji="1" lang="ja-JP" altLang="en-US" sz="1800"/>
              <a:t>（ただ、タブレット・タッチペンでないと使いにくいかもしれない）</a:t>
            </a:r>
            <a:endParaRPr kumimoji="1" lang="en-US" altLang="ja-JP" sz="1800" dirty="0"/>
          </a:p>
          <a:p>
            <a:pPr lvl="1"/>
            <a:endParaRPr lang="en-US" altLang="ja-JP" sz="1800" dirty="0"/>
          </a:p>
          <a:p>
            <a:r>
              <a:rPr kumimoji="1" lang="ja-JP" altLang="en-US" sz="2200"/>
              <a:t>資料を共有する場合は、該当するアプリケーションだけにする</a:t>
            </a:r>
            <a:endParaRPr kumimoji="1" lang="en-US" altLang="ja-JP" sz="2200" dirty="0"/>
          </a:p>
          <a:p>
            <a:pPr lvl="1"/>
            <a:r>
              <a:rPr lang="ja-JP" altLang="en-US" sz="1800"/>
              <a:t>デスクトップ共有すると、余計な資料名などが見えてしまうことも</a:t>
            </a:r>
            <a:endParaRPr lang="en-US" altLang="ja-JP" sz="1800" dirty="0"/>
          </a:p>
          <a:p>
            <a:pPr lvl="1"/>
            <a:r>
              <a:rPr kumimoji="1" lang="ja-JP" altLang="en-US" sz="1800"/>
              <a:t>（あらかじめデスクトップは整理</a:t>
            </a:r>
            <a:r>
              <a:rPr lang="ja-JP" altLang="en-US" sz="1800"/>
              <a:t>しておくこと）</a:t>
            </a:r>
            <a:endParaRPr lang="en-US" altLang="ja-JP" sz="1800" dirty="0"/>
          </a:p>
          <a:p>
            <a:pPr lvl="1"/>
            <a:endParaRPr kumimoji="1" lang="en-US" altLang="ja-JP" sz="1800" dirty="0"/>
          </a:p>
          <a:p>
            <a:r>
              <a:rPr lang="ja-JP" altLang="en-US" sz="2200"/>
              <a:t>録画する場合は、あらかじめ相手の許可をとること</a:t>
            </a:r>
            <a:endParaRPr kumimoji="1" lang="en-US" altLang="ja-JP" sz="2200" dirty="0"/>
          </a:p>
          <a:p>
            <a:pPr lvl="1"/>
            <a:endParaRPr kumimoji="1" lang="ja-JP" altLang="en-US" sz="180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052C111-5DFF-7C4C-A1B0-3E547D098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53F62-A821-3A4C-A183-6D194ED9BF27}" type="slidenum">
              <a:rPr lang="ja-JP" altLang="en-US" smtClean="0"/>
              <a:pPr/>
              <a:t>12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843239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10B409B-60A9-D940-A0B0-5E7BD8043935}"/>
              </a:ext>
            </a:extLst>
          </p:cNvPr>
          <p:cNvSpPr txBox="1">
            <a:spLocks/>
          </p:cNvSpPr>
          <p:nvPr/>
        </p:nvSpPr>
        <p:spPr>
          <a:xfrm>
            <a:off x="608480" y="1714165"/>
            <a:ext cx="7187052" cy="1792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450" b="1" dirty="0">
                <a:solidFill>
                  <a:schemeClr val="bg1"/>
                </a:solidFill>
                <a:cs typeface="Arial" panose="020B0604020202020204" pitchFamily="34" charset="0"/>
              </a:rPr>
              <a:t>③</a:t>
            </a:r>
            <a:r>
              <a:rPr lang="ja-JP" altLang="en-US" sz="3450" b="1">
                <a:solidFill>
                  <a:schemeClr val="bg1"/>
                </a:solidFill>
                <a:cs typeface="Arial" panose="020B0604020202020204" pitchFamily="34" charset="0"/>
              </a:rPr>
              <a:t>　オンラインセミナー</a:t>
            </a:r>
            <a:r>
              <a:rPr lang="en-US" altLang="ja-JP" sz="3450" b="1" dirty="0">
                <a:solidFill>
                  <a:schemeClr val="bg1"/>
                </a:solidFill>
                <a:cs typeface="Arial" panose="020B0604020202020204" pitchFamily="34" charset="0"/>
              </a:rPr>
              <a:t>@ZOOM</a:t>
            </a:r>
            <a:endParaRPr lang="ja-JP" altLang="en-US" sz="345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01FBE74-34FC-9E4D-9D91-FEBF4531CF3A}"/>
              </a:ext>
            </a:extLst>
          </p:cNvPr>
          <p:cNvSpPr txBox="1"/>
          <p:nvPr/>
        </p:nvSpPr>
        <p:spPr bwMode="auto">
          <a:xfrm>
            <a:off x="3865512" y="3817241"/>
            <a:ext cx="47868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3200" b="1">
                <a:solidFill>
                  <a:schemeClr val="bg1"/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  <a:cs typeface="Meiryo" charset="-128"/>
              </a:rPr>
              <a:t>の業務の流れとその対応</a:t>
            </a:r>
          </a:p>
        </p:txBody>
      </p:sp>
    </p:spTree>
    <p:extLst>
      <p:ext uri="{BB962C8B-B14F-4D97-AF65-F5344CB8AC3E}">
        <p14:creationId xmlns:p14="http://schemas.microsoft.com/office/powerpoint/2010/main" val="33646844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右矢印 27">
            <a:extLst>
              <a:ext uri="{FF2B5EF4-FFF2-40B4-BE49-F238E27FC236}">
                <a16:creationId xmlns:a16="http://schemas.microsoft.com/office/drawing/2014/main" id="{B27BBD9C-13E1-A640-A998-4FB429A5A5B6}"/>
              </a:ext>
            </a:extLst>
          </p:cNvPr>
          <p:cNvSpPr/>
          <p:nvPr/>
        </p:nvSpPr>
        <p:spPr>
          <a:xfrm>
            <a:off x="2106630" y="4863757"/>
            <a:ext cx="4930738" cy="416858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  <a:latin typeface="Hiragino Kaku Gothic Pro W3" panose="020B0300000000000000" pitchFamily="34" charset="-128"/>
              <a:ea typeface="Hiragino Kaku Gothic Pro W3" panose="020B0300000000000000" pitchFamily="34" charset="-128"/>
            </a:endParaRPr>
          </a:p>
        </p:txBody>
      </p:sp>
      <p:sp>
        <p:nvSpPr>
          <p:cNvPr id="3" name="右矢印 2">
            <a:extLst>
              <a:ext uri="{FF2B5EF4-FFF2-40B4-BE49-F238E27FC236}">
                <a16:creationId xmlns:a16="http://schemas.microsoft.com/office/drawing/2014/main" id="{19F2A565-84F1-6142-8C00-8B2376273B50}"/>
              </a:ext>
            </a:extLst>
          </p:cNvPr>
          <p:cNvSpPr/>
          <p:nvPr/>
        </p:nvSpPr>
        <p:spPr>
          <a:xfrm>
            <a:off x="2097741" y="1976718"/>
            <a:ext cx="4930738" cy="416858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  <a:latin typeface="Hiragino Kaku Gothic Pro W3" panose="020B0300000000000000" pitchFamily="34" charset="-128"/>
              <a:ea typeface="Hiragino Kaku Gothic Pro W3" panose="020B0300000000000000" pitchFamily="34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ADE44654-A936-1747-87F6-DC147A387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オンライン「セミナー」の流れ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48227AA-E33F-4E46-B667-1FC989011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53F62-A821-3A4C-A183-6D194ED9BF27}" type="slidenum">
              <a:rPr lang="ja-JP" altLang="en-US" smtClean="0"/>
              <a:pPr/>
              <a:t>14</a:t>
            </a:fld>
            <a:endParaRPr lang="ja-JP" altLang="en-US" dirty="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D93041B-9825-6D4A-8332-30E631536049}"/>
              </a:ext>
            </a:extLst>
          </p:cNvPr>
          <p:cNvSpPr/>
          <p:nvPr/>
        </p:nvSpPr>
        <p:spPr>
          <a:xfrm>
            <a:off x="4910152" y="1455782"/>
            <a:ext cx="1834127" cy="144497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>
                <a:solidFill>
                  <a:schemeClr val="tx1"/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セミナー</a:t>
            </a:r>
            <a:endParaRPr kumimoji="1" lang="en-US" altLang="ja-JP" dirty="0">
              <a:solidFill>
                <a:schemeClr val="tx1"/>
              </a:solidFill>
              <a:latin typeface="Hiragino Kaku Gothic Pro W3" panose="020B0300000000000000" pitchFamily="34" charset="-128"/>
              <a:ea typeface="Hiragino Kaku Gothic Pro W3" panose="020B0300000000000000" pitchFamily="34" charset="-128"/>
            </a:endParaRPr>
          </a:p>
          <a:p>
            <a:pPr algn="ctr"/>
            <a:r>
              <a:rPr lang="ja-JP" altLang="en-US">
                <a:solidFill>
                  <a:schemeClr val="tx1"/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連絡</a:t>
            </a:r>
            <a:endParaRPr kumimoji="1" lang="ja-JP" altLang="en-US">
              <a:solidFill>
                <a:schemeClr val="tx1"/>
              </a:solidFill>
              <a:latin typeface="Hiragino Kaku Gothic Pro W3" panose="020B0300000000000000" pitchFamily="34" charset="-128"/>
              <a:ea typeface="Hiragino Kaku Gothic Pro W3" panose="020B0300000000000000" pitchFamily="34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13838AB-AD07-9949-A627-DF1F7588EDF8}"/>
              </a:ext>
            </a:extLst>
          </p:cNvPr>
          <p:cNvSpPr/>
          <p:nvPr/>
        </p:nvSpPr>
        <p:spPr>
          <a:xfrm>
            <a:off x="484910" y="1455782"/>
            <a:ext cx="1834127" cy="144497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>
                <a:solidFill>
                  <a:schemeClr val="tx1"/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セミナー</a:t>
            </a:r>
            <a:endParaRPr kumimoji="1" lang="en-US" altLang="ja-JP" dirty="0">
              <a:solidFill>
                <a:schemeClr val="tx1"/>
              </a:solidFill>
              <a:latin typeface="Hiragino Kaku Gothic Pro W3" panose="020B0300000000000000" pitchFamily="34" charset="-128"/>
              <a:ea typeface="Hiragino Kaku Gothic Pro W3" panose="020B0300000000000000" pitchFamily="34" charset="-128"/>
            </a:endParaRPr>
          </a:p>
          <a:p>
            <a:pPr algn="ctr"/>
            <a:r>
              <a:rPr lang="ja-JP" altLang="en-US">
                <a:solidFill>
                  <a:schemeClr val="tx1"/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企画</a:t>
            </a:r>
            <a:endParaRPr kumimoji="1" lang="ja-JP" altLang="en-US">
              <a:solidFill>
                <a:schemeClr val="tx1"/>
              </a:solidFill>
              <a:latin typeface="Hiragino Kaku Gothic Pro W3" panose="020B0300000000000000" pitchFamily="34" charset="-128"/>
              <a:ea typeface="Hiragino Kaku Gothic Pro W3" panose="020B0300000000000000" pitchFamily="34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E189FD38-92F0-114E-A782-BAECE0122B0D}"/>
              </a:ext>
            </a:extLst>
          </p:cNvPr>
          <p:cNvSpPr/>
          <p:nvPr/>
        </p:nvSpPr>
        <p:spPr>
          <a:xfrm>
            <a:off x="2697531" y="1455782"/>
            <a:ext cx="1834127" cy="144497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>
                <a:solidFill>
                  <a:schemeClr val="tx1"/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セミナー</a:t>
            </a:r>
            <a:endParaRPr kumimoji="1" lang="en-US" altLang="ja-JP" dirty="0">
              <a:solidFill>
                <a:schemeClr val="tx1"/>
              </a:solidFill>
              <a:latin typeface="Hiragino Kaku Gothic Pro W3" panose="020B0300000000000000" pitchFamily="34" charset="-128"/>
              <a:ea typeface="Hiragino Kaku Gothic Pro W3" panose="020B0300000000000000" pitchFamily="34" charset="-128"/>
            </a:endParaRPr>
          </a:p>
          <a:p>
            <a:pPr algn="ctr"/>
            <a:r>
              <a:rPr lang="ja-JP" altLang="en-US">
                <a:solidFill>
                  <a:schemeClr val="tx1"/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広報</a:t>
            </a:r>
            <a:endParaRPr lang="en-US" altLang="ja-JP" dirty="0">
              <a:solidFill>
                <a:schemeClr val="tx1"/>
              </a:solidFill>
              <a:latin typeface="Hiragino Kaku Gothic Pro W3" panose="020B0300000000000000" pitchFamily="34" charset="-128"/>
              <a:ea typeface="Hiragino Kaku Gothic Pro W3" panose="020B0300000000000000" pitchFamily="34" charset="-128"/>
            </a:endParaRPr>
          </a:p>
          <a:p>
            <a:pPr algn="ctr"/>
            <a:r>
              <a:rPr kumimoji="1" lang="en-US" altLang="ja-JP" dirty="0">
                <a:solidFill>
                  <a:schemeClr val="tx1"/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Web</a:t>
            </a:r>
            <a:r>
              <a:rPr kumimoji="1" lang="ja-JP" altLang="en-US">
                <a:solidFill>
                  <a:schemeClr val="tx1"/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申し込み</a:t>
            </a:r>
            <a:endParaRPr kumimoji="1" lang="en-US" altLang="ja-JP" dirty="0">
              <a:solidFill>
                <a:schemeClr val="tx1"/>
              </a:solidFill>
              <a:latin typeface="Hiragino Kaku Gothic Pro W3" panose="020B0300000000000000" pitchFamily="34" charset="-128"/>
              <a:ea typeface="Hiragino Kaku Gothic Pro W3" panose="020B0300000000000000" pitchFamily="34" charset="-128"/>
            </a:endParaRPr>
          </a:p>
          <a:p>
            <a:pPr algn="ctr"/>
            <a:r>
              <a:rPr lang="ja-JP" altLang="en-US">
                <a:solidFill>
                  <a:schemeClr val="tx1"/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スタート</a:t>
            </a:r>
            <a:endParaRPr kumimoji="1" lang="ja-JP" altLang="en-US">
              <a:solidFill>
                <a:schemeClr val="tx1"/>
              </a:solidFill>
              <a:latin typeface="Hiragino Kaku Gothic Pro W3" panose="020B0300000000000000" pitchFamily="34" charset="-128"/>
              <a:ea typeface="Hiragino Kaku Gothic Pro W3" panose="020B0300000000000000" pitchFamily="34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A34D3CE-C213-4447-814E-032A607143B7}"/>
              </a:ext>
            </a:extLst>
          </p:cNvPr>
          <p:cNvSpPr txBox="1"/>
          <p:nvPr/>
        </p:nvSpPr>
        <p:spPr bwMode="auto">
          <a:xfrm>
            <a:off x="3099186" y="1086450"/>
            <a:ext cx="11079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>
                <a:solidFill>
                  <a:prstClr val="black"/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  <a:cs typeface="Meiryo" charset="-128"/>
              </a:rPr>
              <a:t>○月前</a:t>
            </a:r>
            <a:r>
              <a:rPr kumimoji="1" lang="en-US" altLang="ja-JP" dirty="0">
                <a:solidFill>
                  <a:prstClr val="black"/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  <a:cs typeface="Meiryo" charset="-128"/>
              </a:rPr>
              <a:t>〜</a:t>
            </a:r>
            <a:endParaRPr kumimoji="1" lang="ja-JP" altLang="en-US">
              <a:solidFill>
                <a:prstClr val="black"/>
              </a:solidFill>
              <a:latin typeface="Hiragino Kaku Gothic Pro W3" panose="020B0300000000000000" pitchFamily="34" charset="-128"/>
              <a:ea typeface="Hiragino Kaku Gothic Pro W3" panose="020B0300000000000000" pitchFamily="34" charset="-128"/>
              <a:cs typeface="Meiryo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C0AE8D7-DEC0-F74B-AA6D-4E441A9EF48E}"/>
              </a:ext>
            </a:extLst>
          </p:cNvPr>
          <p:cNvSpPr txBox="1"/>
          <p:nvPr/>
        </p:nvSpPr>
        <p:spPr bwMode="auto">
          <a:xfrm>
            <a:off x="5245180" y="1063872"/>
            <a:ext cx="12602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dirty="0">
                <a:solidFill>
                  <a:prstClr val="black"/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  <a:cs typeface="Meiryo" charset="-128"/>
              </a:rPr>
              <a:t>3</a:t>
            </a:r>
            <a:r>
              <a:rPr kumimoji="1" lang="ja-JP" altLang="en-US">
                <a:solidFill>
                  <a:prstClr val="black"/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  <a:cs typeface="Meiryo" charset="-128"/>
              </a:rPr>
              <a:t>営業日前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CB5C817-121F-BC46-8D41-2AB851E6D8EB}"/>
              </a:ext>
            </a:extLst>
          </p:cNvPr>
          <p:cNvSpPr txBox="1"/>
          <p:nvPr/>
        </p:nvSpPr>
        <p:spPr bwMode="auto">
          <a:xfrm>
            <a:off x="2729452" y="2939007"/>
            <a:ext cx="173957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200">
                <a:solidFill>
                  <a:prstClr val="black"/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  <a:cs typeface="Meiryo" charset="-128"/>
              </a:rPr>
              <a:t>申し込み時に</a:t>
            </a:r>
            <a:r>
              <a:rPr lang="en-US" altLang="ja-JP" sz="1200" dirty="0">
                <a:solidFill>
                  <a:prstClr val="black"/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  <a:cs typeface="Meiryo" charset="-128"/>
              </a:rPr>
              <a:t>,3</a:t>
            </a:r>
            <a:r>
              <a:rPr lang="ja-JP" altLang="en-US" sz="1200">
                <a:solidFill>
                  <a:prstClr val="black"/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  <a:cs typeface="Meiryo" charset="-128"/>
              </a:rPr>
              <a:t>日前に</a:t>
            </a:r>
            <a:endParaRPr lang="en-US" altLang="ja-JP" sz="1200" dirty="0">
              <a:solidFill>
                <a:prstClr val="black"/>
              </a:solidFill>
              <a:latin typeface="Hiragino Kaku Gothic Pro W3" panose="020B0300000000000000" pitchFamily="34" charset="-128"/>
              <a:ea typeface="Hiragino Kaku Gothic Pro W3" panose="020B0300000000000000" pitchFamily="34" charset="-128"/>
              <a:cs typeface="Meiryo" charset="-128"/>
            </a:endParaRPr>
          </a:p>
          <a:p>
            <a:pPr algn="l"/>
            <a:r>
              <a:rPr lang="ja-JP" altLang="en-US" sz="1200">
                <a:solidFill>
                  <a:prstClr val="black"/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  <a:cs typeface="Meiryo" charset="-128"/>
              </a:rPr>
              <a:t>資料と</a:t>
            </a:r>
            <a:r>
              <a:rPr kumimoji="1" lang="ja-JP" altLang="en-US" sz="1200">
                <a:solidFill>
                  <a:prstClr val="black"/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  <a:cs typeface="Meiryo" charset="-128"/>
              </a:rPr>
              <a:t>セミナー</a:t>
            </a:r>
            <a:r>
              <a:rPr kumimoji="1" lang="en-US" altLang="ja-JP" sz="1200" dirty="0">
                <a:solidFill>
                  <a:prstClr val="black"/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  <a:cs typeface="Meiryo" charset="-128"/>
              </a:rPr>
              <a:t>URL</a:t>
            </a:r>
            <a:r>
              <a:rPr kumimoji="1" lang="ja-JP" altLang="en-US" sz="1200">
                <a:solidFill>
                  <a:prstClr val="black"/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  <a:cs typeface="Meiryo" charset="-128"/>
              </a:rPr>
              <a:t>を</a:t>
            </a:r>
            <a:endParaRPr kumimoji="1" lang="en-US" altLang="ja-JP" sz="1200" dirty="0">
              <a:solidFill>
                <a:prstClr val="black"/>
              </a:solidFill>
              <a:latin typeface="Hiragino Kaku Gothic Pro W3" panose="020B0300000000000000" pitchFamily="34" charset="-128"/>
              <a:ea typeface="Hiragino Kaku Gothic Pro W3" panose="020B0300000000000000" pitchFamily="34" charset="-128"/>
              <a:cs typeface="Meiryo" charset="-128"/>
            </a:endParaRPr>
          </a:p>
          <a:p>
            <a:pPr algn="l"/>
            <a:r>
              <a:rPr kumimoji="1" lang="ja-JP" altLang="en-US" sz="1200">
                <a:solidFill>
                  <a:prstClr val="black"/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  <a:cs typeface="Meiryo" charset="-128"/>
              </a:rPr>
              <a:t>送ることを連絡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086551A8-A184-7F4E-8F58-7AA19158EBBF}"/>
              </a:ext>
            </a:extLst>
          </p:cNvPr>
          <p:cNvSpPr/>
          <p:nvPr/>
        </p:nvSpPr>
        <p:spPr>
          <a:xfrm>
            <a:off x="7028479" y="1455782"/>
            <a:ext cx="1834127" cy="144497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>
                <a:solidFill>
                  <a:schemeClr val="tx1"/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直前の</a:t>
            </a:r>
            <a:endParaRPr kumimoji="1" lang="en-US" altLang="ja-JP" dirty="0">
              <a:solidFill>
                <a:schemeClr val="tx1"/>
              </a:solidFill>
              <a:latin typeface="Hiragino Kaku Gothic Pro W3" panose="020B0300000000000000" pitchFamily="34" charset="-128"/>
              <a:ea typeface="Hiragino Kaku Gothic Pro W3" panose="020B0300000000000000" pitchFamily="34" charset="-128"/>
            </a:endParaRPr>
          </a:p>
          <a:p>
            <a:pPr algn="ctr"/>
            <a:r>
              <a:rPr lang="ja-JP" altLang="en-US">
                <a:solidFill>
                  <a:schemeClr val="tx1"/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参加申込は</a:t>
            </a:r>
            <a:endParaRPr lang="en-US" altLang="ja-JP" dirty="0">
              <a:solidFill>
                <a:schemeClr val="tx1"/>
              </a:solidFill>
              <a:latin typeface="Hiragino Kaku Gothic Pro W3" panose="020B0300000000000000" pitchFamily="34" charset="-128"/>
              <a:ea typeface="Hiragino Kaku Gothic Pro W3" panose="020B0300000000000000" pitchFamily="34" charset="-128"/>
            </a:endParaRPr>
          </a:p>
          <a:p>
            <a:pPr algn="ctr"/>
            <a:r>
              <a:rPr kumimoji="1" lang="ja-JP" altLang="en-US">
                <a:solidFill>
                  <a:schemeClr val="tx1"/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随時対応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453D3932-8B95-5D48-ABA1-BC5DEAD91A8E}"/>
              </a:ext>
            </a:extLst>
          </p:cNvPr>
          <p:cNvSpPr txBox="1"/>
          <p:nvPr/>
        </p:nvSpPr>
        <p:spPr bwMode="auto">
          <a:xfrm>
            <a:off x="957507" y="3984325"/>
            <a:ext cx="9509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dirty="0">
                <a:solidFill>
                  <a:prstClr val="black"/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  <a:cs typeface="Meiryo" charset="-128"/>
              </a:rPr>
              <a:t>3</a:t>
            </a:r>
            <a:r>
              <a:rPr lang="en-US" altLang="ja-JP" dirty="0">
                <a:solidFill>
                  <a:prstClr val="black"/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  <a:cs typeface="Meiryo" charset="-128"/>
              </a:rPr>
              <a:t>0</a:t>
            </a:r>
            <a:r>
              <a:rPr lang="ja-JP" altLang="en-US">
                <a:solidFill>
                  <a:prstClr val="black"/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  <a:cs typeface="Meiryo" charset="-128"/>
              </a:rPr>
              <a:t>分</a:t>
            </a:r>
            <a:r>
              <a:rPr kumimoji="1" lang="ja-JP" altLang="en-US">
                <a:solidFill>
                  <a:prstClr val="black"/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  <a:cs typeface="Meiryo" charset="-128"/>
              </a:rPr>
              <a:t>前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EA1E703E-9B98-E243-BEB7-AFDA91484DFB}"/>
              </a:ext>
            </a:extLst>
          </p:cNvPr>
          <p:cNvSpPr/>
          <p:nvPr/>
        </p:nvSpPr>
        <p:spPr>
          <a:xfrm>
            <a:off x="484909" y="4345738"/>
            <a:ext cx="1834127" cy="144497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Zoom</a:t>
            </a:r>
            <a:r>
              <a:rPr kumimoji="1" lang="ja-JP" altLang="en-US">
                <a:solidFill>
                  <a:schemeClr val="tx1"/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の</a:t>
            </a:r>
            <a:endParaRPr kumimoji="1" lang="en-US" altLang="ja-JP" dirty="0">
              <a:solidFill>
                <a:schemeClr val="tx1"/>
              </a:solidFill>
              <a:latin typeface="Hiragino Kaku Gothic Pro W3" panose="020B0300000000000000" pitchFamily="34" charset="-128"/>
              <a:ea typeface="Hiragino Kaku Gothic Pro W3" panose="020B0300000000000000" pitchFamily="34" charset="-128"/>
            </a:endParaRPr>
          </a:p>
          <a:p>
            <a:pPr algn="ctr"/>
            <a:r>
              <a:rPr kumimoji="1" lang="ja-JP" altLang="en-US">
                <a:solidFill>
                  <a:schemeClr val="tx1"/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会議立ち上げ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3F182B24-8E88-894A-AECE-A8ED39261537}"/>
              </a:ext>
            </a:extLst>
          </p:cNvPr>
          <p:cNvSpPr txBox="1"/>
          <p:nvPr/>
        </p:nvSpPr>
        <p:spPr bwMode="auto">
          <a:xfrm>
            <a:off x="3264232" y="3984325"/>
            <a:ext cx="9509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dirty="0">
                <a:solidFill>
                  <a:prstClr val="black"/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  <a:cs typeface="Meiryo" charset="-128"/>
              </a:rPr>
              <a:t>15</a:t>
            </a:r>
            <a:r>
              <a:rPr lang="ja-JP" altLang="en-US">
                <a:solidFill>
                  <a:prstClr val="black"/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  <a:cs typeface="Meiryo" charset="-128"/>
              </a:rPr>
              <a:t>分</a:t>
            </a:r>
            <a:r>
              <a:rPr kumimoji="1" lang="ja-JP" altLang="en-US">
                <a:solidFill>
                  <a:prstClr val="black"/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  <a:cs typeface="Meiryo" charset="-128"/>
              </a:rPr>
              <a:t>前</a:t>
            </a: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6A380346-03A3-0E42-8B05-F80607281E77}"/>
              </a:ext>
            </a:extLst>
          </p:cNvPr>
          <p:cNvSpPr/>
          <p:nvPr/>
        </p:nvSpPr>
        <p:spPr>
          <a:xfrm>
            <a:off x="2791634" y="4345738"/>
            <a:ext cx="1834127" cy="144497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Zoom</a:t>
            </a:r>
            <a:r>
              <a:rPr kumimoji="1" lang="ja-JP" altLang="en-US">
                <a:solidFill>
                  <a:schemeClr val="tx1"/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の</a:t>
            </a:r>
            <a:endParaRPr kumimoji="1" lang="en-US" altLang="ja-JP" dirty="0">
              <a:solidFill>
                <a:schemeClr val="tx1"/>
              </a:solidFill>
              <a:latin typeface="Hiragino Kaku Gothic Pro W3" panose="020B0300000000000000" pitchFamily="34" charset="-128"/>
              <a:ea typeface="Hiragino Kaku Gothic Pro W3" panose="020B0300000000000000" pitchFamily="34" charset="-128"/>
            </a:endParaRPr>
          </a:p>
          <a:p>
            <a:pPr algn="ctr"/>
            <a:r>
              <a:rPr kumimoji="1" lang="ja-JP" altLang="en-US">
                <a:solidFill>
                  <a:schemeClr val="tx1"/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待合室から入室させていく</a:t>
            </a:r>
            <a:endParaRPr kumimoji="1" lang="en-US" altLang="ja-JP" dirty="0">
              <a:solidFill>
                <a:schemeClr val="tx1"/>
              </a:solidFill>
              <a:latin typeface="Hiragino Kaku Gothic Pro W3" panose="020B0300000000000000" pitchFamily="34" charset="-128"/>
              <a:ea typeface="Hiragino Kaku Gothic Pro W3" panose="020B0300000000000000" pitchFamily="34" charset="-128"/>
            </a:endParaRPr>
          </a:p>
          <a:p>
            <a:pPr algn="ctr"/>
            <a:r>
              <a:rPr kumimoji="1" lang="en-US" altLang="ja-JP" dirty="0">
                <a:solidFill>
                  <a:schemeClr val="tx1"/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(</a:t>
            </a:r>
            <a:r>
              <a:rPr kumimoji="1" lang="ja-JP" altLang="en-US">
                <a:solidFill>
                  <a:schemeClr val="tx1"/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随時</a:t>
            </a:r>
            <a:r>
              <a:rPr kumimoji="1" lang="en-US" altLang="ja-JP" dirty="0">
                <a:solidFill>
                  <a:schemeClr val="tx1"/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)</a:t>
            </a:r>
            <a:endParaRPr kumimoji="1" lang="ja-JP" altLang="en-US">
              <a:solidFill>
                <a:schemeClr val="tx1"/>
              </a:solidFill>
              <a:latin typeface="Hiragino Kaku Gothic Pro W3" panose="020B0300000000000000" pitchFamily="34" charset="-128"/>
              <a:ea typeface="Hiragino Kaku Gothic Pro W3" panose="020B0300000000000000" pitchFamily="34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E9B76AC8-F152-F046-B291-16931579F700}"/>
              </a:ext>
            </a:extLst>
          </p:cNvPr>
          <p:cNvSpPr txBox="1"/>
          <p:nvPr/>
        </p:nvSpPr>
        <p:spPr bwMode="auto">
          <a:xfrm>
            <a:off x="536024" y="5828963"/>
            <a:ext cx="17235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algn="l"/>
            <a:r>
              <a:rPr lang="ja-JP" altLang="en-US" sz="1200">
                <a:solidFill>
                  <a:prstClr val="black"/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  <a:cs typeface="Meiryo" charset="-128"/>
              </a:rPr>
              <a:t>申込者が入ってくると</a:t>
            </a:r>
            <a:endParaRPr lang="en-US" altLang="ja-JP" sz="1200" dirty="0">
              <a:solidFill>
                <a:prstClr val="black"/>
              </a:solidFill>
              <a:latin typeface="Hiragino Kaku Gothic Pro W3" panose="020B0300000000000000" pitchFamily="34" charset="-128"/>
              <a:ea typeface="Hiragino Kaku Gothic Pro W3" panose="020B0300000000000000" pitchFamily="34" charset="-128"/>
              <a:cs typeface="Meiryo" charset="-128"/>
            </a:endParaRPr>
          </a:p>
          <a:p>
            <a:pPr algn="l"/>
            <a:r>
              <a:rPr kumimoji="1" lang="ja-JP" altLang="en-US" sz="1200">
                <a:solidFill>
                  <a:prstClr val="black"/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  <a:cs typeface="Meiryo" charset="-128"/>
              </a:rPr>
              <a:t>ロビーで待機となる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A4A48C44-C018-D044-ACE7-D7009498511C}"/>
              </a:ext>
            </a:extLst>
          </p:cNvPr>
          <p:cNvSpPr txBox="1"/>
          <p:nvPr/>
        </p:nvSpPr>
        <p:spPr bwMode="auto">
          <a:xfrm>
            <a:off x="2765874" y="5798635"/>
            <a:ext cx="208582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algn="l"/>
            <a:r>
              <a:rPr lang="ja-JP" altLang="en-US" sz="1200">
                <a:solidFill>
                  <a:prstClr val="black"/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  <a:cs typeface="Meiryo" charset="-128"/>
              </a:rPr>
              <a:t>案内のパワーポイント</a:t>
            </a:r>
            <a:endParaRPr lang="en-US" altLang="ja-JP" sz="1200" dirty="0">
              <a:solidFill>
                <a:prstClr val="black"/>
              </a:solidFill>
              <a:latin typeface="Hiragino Kaku Gothic Pro W3" panose="020B0300000000000000" pitchFamily="34" charset="-128"/>
              <a:ea typeface="Hiragino Kaku Gothic Pro W3" panose="020B0300000000000000" pitchFamily="34" charset="-128"/>
              <a:cs typeface="Meiryo" charset="-128"/>
            </a:endParaRPr>
          </a:p>
          <a:p>
            <a:pPr algn="l"/>
            <a:r>
              <a:rPr kumimoji="1" lang="ja-JP" altLang="en-US" sz="1200">
                <a:solidFill>
                  <a:prstClr val="black"/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  <a:cs typeface="Meiryo" charset="-128"/>
              </a:rPr>
              <a:t>を流していく</a:t>
            </a:r>
            <a:r>
              <a:rPr kumimoji="1" lang="en-US" altLang="ja-JP" sz="1200" dirty="0">
                <a:solidFill>
                  <a:prstClr val="black"/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  <a:cs typeface="Meiryo" charset="-128"/>
              </a:rPr>
              <a:t>(</a:t>
            </a:r>
            <a:r>
              <a:rPr kumimoji="1" lang="ja-JP" altLang="en-US" sz="1200">
                <a:solidFill>
                  <a:prstClr val="black"/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  <a:cs typeface="Meiryo" charset="-128"/>
              </a:rPr>
              <a:t>自動再生で）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96BFE409-8271-5C45-BE9D-78EE096C4017}"/>
              </a:ext>
            </a:extLst>
          </p:cNvPr>
          <p:cNvSpPr txBox="1"/>
          <p:nvPr/>
        </p:nvSpPr>
        <p:spPr bwMode="auto">
          <a:xfrm>
            <a:off x="5472547" y="3932159"/>
            <a:ext cx="5677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dirty="0">
                <a:solidFill>
                  <a:prstClr val="black"/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  <a:cs typeface="Meiryo" charset="-128"/>
              </a:rPr>
              <a:t>0</a:t>
            </a:r>
            <a:r>
              <a:rPr lang="ja-JP" altLang="en-US">
                <a:solidFill>
                  <a:prstClr val="black"/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  <a:cs typeface="Meiryo" charset="-128"/>
              </a:rPr>
              <a:t>分</a:t>
            </a:r>
            <a:endParaRPr kumimoji="1" lang="ja-JP" altLang="en-US">
              <a:solidFill>
                <a:prstClr val="black"/>
              </a:solidFill>
              <a:latin typeface="Hiragino Kaku Gothic Pro W3" panose="020B0300000000000000" pitchFamily="34" charset="-128"/>
              <a:ea typeface="Hiragino Kaku Gothic Pro W3" panose="020B0300000000000000" pitchFamily="34" charset="-128"/>
              <a:cs typeface="Meiryo" charset="-128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42205C41-A6C9-A54C-9555-F261D0716A5B}"/>
              </a:ext>
            </a:extLst>
          </p:cNvPr>
          <p:cNvSpPr/>
          <p:nvPr/>
        </p:nvSpPr>
        <p:spPr>
          <a:xfrm>
            <a:off x="4910152" y="4345738"/>
            <a:ext cx="1834127" cy="144497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>
                <a:solidFill>
                  <a:schemeClr val="tx1"/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セミナー</a:t>
            </a:r>
            <a:endParaRPr kumimoji="1" lang="en-US" altLang="ja-JP" dirty="0">
              <a:solidFill>
                <a:schemeClr val="tx1"/>
              </a:solidFill>
              <a:latin typeface="Hiragino Kaku Gothic Pro W3" panose="020B0300000000000000" pitchFamily="34" charset="-128"/>
              <a:ea typeface="Hiragino Kaku Gothic Pro W3" panose="020B0300000000000000" pitchFamily="34" charset="-128"/>
            </a:endParaRPr>
          </a:p>
          <a:p>
            <a:pPr algn="ctr"/>
            <a:r>
              <a:rPr kumimoji="1" lang="ja-JP" altLang="en-US">
                <a:solidFill>
                  <a:schemeClr val="tx1"/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スタート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81CFECC2-09F4-9A41-913C-FD68BD37C5A8}"/>
              </a:ext>
            </a:extLst>
          </p:cNvPr>
          <p:cNvSpPr txBox="1"/>
          <p:nvPr/>
        </p:nvSpPr>
        <p:spPr bwMode="auto">
          <a:xfrm>
            <a:off x="5017350" y="5798635"/>
            <a:ext cx="15696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algn="l"/>
            <a:r>
              <a:rPr lang="ja-JP" altLang="en-US" sz="1200">
                <a:solidFill>
                  <a:prstClr val="black"/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  <a:cs typeface="Meiryo" charset="-128"/>
              </a:rPr>
              <a:t>遅刻しての参加者を</a:t>
            </a:r>
            <a:endParaRPr lang="en-US" altLang="ja-JP" sz="1200" dirty="0">
              <a:solidFill>
                <a:prstClr val="black"/>
              </a:solidFill>
              <a:latin typeface="Hiragino Kaku Gothic Pro W3" panose="020B0300000000000000" pitchFamily="34" charset="-128"/>
              <a:ea typeface="Hiragino Kaku Gothic Pro W3" panose="020B0300000000000000" pitchFamily="34" charset="-128"/>
              <a:cs typeface="Meiryo" charset="-128"/>
            </a:endParaRPr>
          </a:p>
          <a:p>
            <a:pPr algn="l"/>
            <a:r>
              <a:rPr kumimoji="1" lang="ja-JP" altLang="en-US" sz="1200">
                <a:solidFill>
                  <a:prstClr val="black"/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  <a:cs typeface="Meiryo" charset="-128"/>
              </a:rPr>
              <a:t>随時入室させていく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D6A87861-A4B4-B044-8401-50EE2CD7DCD2}"/>
              </a:ext>
            </a:extLst>
          </p:cNvPr>
          <p:cNvSpPr txBox="1"/>
          <p:nvPr/>
        </p:nvSpPr>
        <p:spPr bwMode="auto">
          <a:xfrm>
            <a:off x="6987609" y="5786572"/>
            <a:ext cx="220124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algn="l"/>
            <a:r>
              <a:rPr lang="ja-JP" altLang="en-US" sz="1200">
                <a:solidFill>
                  <a:prstClr val="black"/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  <a:cs typeface="Meiryo" charset="-128"/>
              </a:rPr>
              <a:t>アンケートの</a:t>
            </a:r>
            <a:r>
              <a:rPr lang="en-US" altLang="ja-JP" sz="1200" dirty="0">
                <a:solidFill>
                  <a:prstClr val="black"/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  <a:cs typeface="Meiryo" charset="-128"/>
              </a:rPr>
              <a:t>URL</a:t>
            </a:r>
            <a:r>
              <a:rPr lang="ja-JP" altLang="en-US" sz="1200">
                <a:solidFill>
                  <a:prstClr val="black"/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  <a:cs typeface="Meiryo" charset="-128"/>
              </a:rPr>
              <a:t>を</a:t>
            </a:r>
            <a:r>
              <a:rPr kumimoji="1" lang="ja-JP" altLang="en-US" sz="1200">
                <a:solidFill>
                  <a:prstClr val="black"/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  <a:cs typeface="Meiryo" charset="-128"/>
              </a:rPr>
              <a:t>伝えて、</a:t>
            </a:r>
            <a:endParaRPr kumimoji="1" lang="en-US" altLang="ja-JP" sz="1200" dirty="0">
              <a:solidFill>
                <a:prstClr val="black"/>
              </a:solidFill>
              <a:latin typeface="Hiragino Kaku Gothic Pro W3" panose="020B0300000000000000" pitchFamily="34" charset="-128"/>
              <a:ea typeface="Hiragino Kaku Gothic Pro W3" panose="020B0300000000000000" pitchFamily="34" charset="-128"/>
              <a:cs typeface="Meiryo" charset="-128"/>
            </a:endParaRPr>
          </a:p>
          <a:p>
            <a:pPr algn="l"/>
            <a:r>
              <a:rPr kumimoji="1" lang="ja-JP" altLang="en-US" sz="1200">
                <a:solidFill>
                  <a:prstClr val="black"/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  <a:cs typeface="Meiryo" charset="-128"/>
              </a:rPr>
              <a:t>その場で回答してもらい</a:t>
            </a:r>
            <a:endParaRPr kumimoji="1" lang="en-US" altLang="ja-JP" sz="1200" dirty="0">
              <a:solidFill>
                <a:prstClr val="black"/>
              </a:solidFill>
              <a:latin typeface="Hiragino Kaku Gothic Pro W3" panose="020B0300000000000000" pitchFamily="34" charset="-128"/>
              <a:ea typeface="Hiragino Kaku Gothic Pro W3" panose="020B0300000000000000" pitchFamily="34" charset="-128"/>
              <a:cs typeface="Meiryo" charset="-128"/>
            </a:endParaRPr>
          </a:p>
          <a:p>
            <a:pPr algn="l"/>
            <a:r>
              <a:rPr lang="ja-JP" altLang="en-US" sz="1200">
                <a:solidFill>
                  <a:prstClr val="black"/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  <a:cs typeface="Meiryo" charset="-128"/>
              </a:rPr>
              <a:t>終わった人から退室</a:t>
            </a:r>
            <a:endParaRPr lang="en-US" altLang="ja-JP" sz="1200" dirty="0">
              <a:solidFill>
                <a:prstClr val="black"/>
              </a:solidFill>
              <a:latin typeface="Hiragino Kaku Gothic Pro W3" panose="020B0300000000000000" pitchFamily="34" charset="-128"/>
              <a:ea typeface="Hiragino Kaku Gothic Pro W3" panose="020B0300000000000000" pitchFamily="34" charset="-128"/>
              <a:cs typeface="Meiryo" charset="-128"/>
            </a:endParaRPr>
          </a:p>
          <a:p>
            <a:pPr algn="l"/>
            <a:endParaRPr kumimoji="1" lang="ja-JP" altLang="en-US" sz="1200">
              <a:solidFill>
                <a:prstClr val="black"/>
              </a:solidFill>
              <a:latin typeface="Hiragino Kaku Gothic Pro W3" panose="020B0300000000000000" pitchFamily="34" charset="-128"/>
              <a:ea typeface="Hiragino Kaku Gothic Pro W3" panose="020B0300000000000000" pitchFamily="34" charset="-128"/>
              <a:cs typeface="Meiryo" charset="-128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9FE2D5AC-FCFF-9443-8C75-773B219F809B}"/>
              </a:ext>
            </a:extLst>
          </p:cNvPr>
          <p:cNvSpPr/>
          <p:nvPr/>
        </p:nvSpPr>
        <p:spPr>
          <a:xfrm>
            <a:off x="7028479" y="4341594"/>
            <a:ext cx="1834127" cy="144497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>
                <a:solidFill>
                  <a:schemeClr val="tx1"/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セミナー</a:t>
            </a:r>
            <a:endParaRPr kumimoji="1" lang="en-US" altLang="ja-JP" dirty="0">
              <a:solidFill>
                <a:schemeClr val="tx1"/>
              </a:solidFill>
              <a:latin typeface="Hiragino Kaku Gothic Pro W3" panose="020B0300000000000000" pitchFamily="34" charset="-128"/>
              <a:ea typeface="Hiragino Kaku Gothic Pro W3" panose="020B0300000000000000" pitchFamily="34" charset="-128"/>
            </a:endParaRPr>
          </a:p>
          <a:p>
            <a:pPr algn="ctr"/>
            <a:r>
              <a:rPr kumimoji="1" lang="ja-JP" altLang="en-US">
                <a:solidFill>
                  <a:schemeClr val="tx1"/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終了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8646D605-7F22-E142-993D-E4FB679FABE8}"/>
              </a:ext>
            </a:extLst>
          </p:cNvPr>
          <p:cNvSpPr txBox="1"/>
          <p:nvPr/>
        </p:nvSpPr>
        <p:spPr bwMode="auto">
          <a:xfrm>
            <a:off x="191398" y="1026755"/>
            <a:ext cx="11079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algn="l"/>
            <a:r>
              <a:rPr lang="en-US" altLang="ja-JP" dirty="0">
                <a:solidFill>
                  <a:prstClr val="black"/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  <a:cs typeface="Meiryo" charset="-128"/>
              </a:rPr>
              <a:t>【</a:t>
            </a:r>
            <a:r>
              <a:rPr lang="ja-JP" altLang="en-US">
                <a:solidFill>
                  <a:prstClr val="black"/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  <a:cs typeface="Meiryo" charset="-128"/>
              </a:rPr>
              <a:t>事前</a:t>
            </a:r>
            <a:r>
              <a:rPr lang="en-US" altLang="ja-JP" dirty="0">
                <a:solidFill>
                  <a:prstClr val="black"/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  <a:cs typeface="Meiryo" charset="-128"/>
              </a:rPr>
              <a:t>】</a:t>
            </a:r>
            <a:endParaRPr kumimoji="1" lang="ja-JP" altLang="en-US">
              <a:solidFill>
                <a:prstClr val="black"/>
              </a:solidFill>
              <a:latin typeface="Hiragino Kaku Gothic Pro W3" panose="020B0300000000000000" pitchFamily="34" charset="-128"/>
              <a:ea typeface="Hiragino Kaku Gothic Pro W3" panose="020B0300000000000000" pitchFamily="34" charset="-128"/>
              <a:cs typeface="Meiryo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29411905-E1FE-704A-901D-4A99845F37DA}"/>
              </a:ext>
            </a:extLst>
          </p:cNvPr>
          <p:cNvSpPr txBox="1"/>
          <p:nvPr/>
        </p:nvSpPr>
        <p:spPr bwMode="auto">
          <a:xfrm>
            <a:off x="253804" y="3721075"/>
            <a:ext cx="11079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algn="l"/>
            <a:r>
              <a:rPr lang="en-US" altLang="ja-JP" dirty="0">
                <a:solidFill>
                  <a:prstClr val="black"/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  <a:cs typeface="Meiryo" charset="-128"/>
              </a:rPr>
              <a:t>【</a:t>
            </a:r>
            <a:r>
              <a:rPr lang="ja-JP" altLang="en-US">
                <a:solidFill>
                  <a:prstClr val="black"/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  <a:cs typeface="Meiryo" charset="-128"/>
              </a:rPr>
              <a:t>当日</a:t>
            </a:r>
            <a:r>
              <a:rPr lang="en-US" altLang="ja-JP" dirty="0">
                <a:solidFill>
                  <a:prstClr val="black"/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  <a:cs typeface="Meiryo" charset="-128"/>
              </a:rPr>
              <a:t>】</a:t>
            </a:r>
            <a:endParaRPr kumimoji="1" lang="ja-JP" altLang="en-US">
              <a:solidFill>
                <a:prstClr val="black"/>
              </a:solidFill>
              <a:latin typeface="Hiragino Kaku Gothic Pro W3" panose="020B0300000000000000" pitchFamily="34" charset="-128"/>
              <a:ea typeface="Hiragino Kaku Gothic Pro W3" panose="020B0300000000000000" pitchFamily="34" charset="-128"/>
              <a:cs typeface="Meiryo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A70B3833-1734-104A-983B-57904E96FD86}"/>
              </a:ext>
            </a:extLst>
          </p:cNvPr>
          <p:cNvSpPr txBox="1"/>
          <p:nvPr/>
        </p:nvSpPr>
        <p:spPr bwMode="auto">
          <a:xfrm>
            <a:off x="5009335" y="2579695"/>
            <a:ext cx="1585690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algn="l"/>
            <a:r>
              <a:rPr lang="ja-JP" altLang="en-US" sz="1200">
                <a:solidFill>
                  <a:prstClr val="black"/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  <a:cs typeface="Meiryo" charset="-128"/>
              </a:rPr>
              <a:t>資料と</a:t>
            </a:r>
            <a:r>
              <a:rPr kumimoji="1" lang="ja-JP" altLang="en-US" sz="1200">
                <a:solidFill>
                  <a:prstClr val="black"/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  <a:cs typeface="Meiryo" charset="-128"/>
              </a:rPr>
              <a:t>セミナー</a:t>
            </a:r>
            <a:r>
              <a:rPr kumimoji="1" lang="en-US" altLang="ja-JP" sz="1200" dirty="0">
                <a:solidFill>
                  <a:prstClr val="black"/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  <a:cs typeface="Meiryo" charset="-128"/>
              </a:rPr>
              <a:t>URL</a:t>
            </a:r>
            <a:endParaRPr kumimoji="1" lang="ja-JP" altLang="en-US" sz="1200">
              <a:solidFill>
                <a:prstClr val="black"/>
              </a:solidFill>
              <a:latin typeface="Hiragino Kaku Gothic Pro W3" panose="020B0300000000000000" pitchFamily="34" charset="-128"/>
              <a:ea typeface="Hiragino Kaku Gothic Pro W3" panose="020B0300000000000000" pitchFamily="34" charset="-128"/>
              <a:cs typeface="Meiryo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3B7EC890-3AE7-F043-8B0A-E7470C57167B}"/>
              </a:ext>
            </a:extLst>
          </p:cNvPr>
          <p:cNvSpPr txBox="1"/>
          <p:nvPr/>
        </p:nvSpPr>
        <p:spPr bwMode="auto">
          <a:xfrm>
            <a:off x="7203455" y="2579695"/>
            <a:ext cx="1585690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algn="l"/>
            <a:r>
              <a:rPr lang="ja-JP" altLang="en-US" sz="1200">
                <a:solidFill>
                  <a:prstClr val="black"/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  <a:cs typeface="Meiryo" charset="-128"/>
              </a:rPr>
              <a:t>資料と</a:t>
            </a:r>
            <a:r>
              <a:rPr kumimoji="1" lang="ja-JP" altLang="en-US" sz="1200">
                <a:solidFill>
                  <a:prstClr val="black"/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  <a:cs typeface="Meiryo" charset="-128"/>
              </a:rPr>
              <a:t>セミナー</a:t>
            </a:r>
            <a:r>
              <a:rPr kumimoji="1" lang="en-US" altLang="ja-JP" sz="1200" dirty="0">
                <a:solidFill>
                  <a:prstClr val="black"/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  <a:cs typeface="Meiryo" charset="-128"/>
              </a:rPr>
              <a:t>URL</a:t>
            </a:r>
            <a:endParaRPr kumimoji="1" lang="ja-JP" altLang="en-US" sz="1200">
              <a:solidFill>
                <a:prstClr val="black"/>
              </a:solidFill>
              <a:latin typeface="Hiragino Kaku Gothic Pro W3" panose="020B0300000000000000" pitchFamily="34" charset="-128"/>
              <a:ea typeface="Hiragino Kaku Gothic Pro W3" panose="020B0300000000000000" pitchFamily="34" charset="-128"/>
              <a:cs typeface="Meiryo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696810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82709FA-27EB-0947-881B-D438368FC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事前の調整事項（講師との確認）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F56405F-5CB4-C847-BCF1-D0DA85E095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z="1800"/>
              <a:t>講師との調整</a:t>
            </a:r>
            <a:endParaRPr kumimoji="1" lang="en-US" altLang="ja-JP" sz="1800" dirty="0"/>
          </a:p>
          <a:p>
            <a:pPr lvl="1"/>
            <a:r>
              <a:rPr lang="ja-JP" altLang="en-US" sz="1800"/>
              <a:t>場所：町田商工会議所に来所いただきセミナーを実施</a:t>
            </a:r>
            <a:endParaRPr lang="en-US" altLang="ja-JP" sz="1800" dirty="0"/>
          </a:p>
          <a:p>
            <a:pPr lvl="1"/>
            <a:r>
              <a:rPr kumimoji="1" lang="ja-JP" altLang="en-US" sz="1800"/>
              <a:t>端末：基本的には町田商工会議所の端末で実施</a:t>
            </a:r>
            <a:endParaRPr kumimoji="1" lang="en-US" altLang="ja-JP" sz="1800" dirty="0"/>
          </a:p>
          <a:p>
            <a:pPr lvl="2"/>
            <a:r>
              <a:rPr lang="ja-JP" altLang="en-US" sz="1800"/>
              <a:t>講師端末で実施する場合は</a:t>
            </a:r>
            <a:r>
              <a:rPr lang="en-US" altLang="ja-JP" sz="1800" dirty="0"/>
              <a:t>Teams</a:t>
            </a:r>
            <a:r>
              <a:rPr lang="ja-JP" altLang="en-US" sz="1800"/>
              <a:t>の利用状況を確認する</a:t>
            </a:r>
            <a:endParaRPr lang="en-US" altLang="ja-JP" sz="1800" dirty="0"/>
          </a:p>
          <a:p>
            <a:pPr lvl="2"/>
            <a:endParaRPr kumimoji="1" lang="en-US" altLang="ja-JP" sz="1800" dirty="0"/>
          </a:p>
          <a:p>
            <a:pPr lvl="1"/>
            <a:r>
              <a:rPr lang="ja-JP" altLang="en-US" sz="1800"/>
              <a:t>資料：資料配布の有無の確認</a:t>
            </a:r>
            <a:endParaRPr lang="en-US" altLang="ja-JP" sz="1800" dirty="0"/>
          </a:p>
          <a:p>
            <a:pPr lvl="2"/>
            <a:r>
              <a:rPr lang="ja-JP" altLang="en-US" sz="1800"/>
              <a:t>デジタルデータとして配布されるのは困ると言われることも</a:t>
            </a:r>
            <a:endParaRPr lang="en-US" altLang="ja-JP" sz="1800" dirty="0"/>
          </a:p>
          <a:p>
            <a:pPr lvl="2"/>
            <a:r>
              <a:rPr lang="ja-JP" altLang="en-US" sz="1800"/>
              <a:t>（紙配布郵送を検討するか？）</a:t>
            </a:r>
            <a:endParaRPr lang="en-US" altLang="ja-JP" sz="1800" dirty="0"/>
          </a:p>
          <a:p>
            <a:pPr lvl="1"/>
            <a:endParaRPr lang="en-US" altLang="ja-JP" sz="1800" dirty="0"/>
          </a:p>
          <a:p>
            <a:pPr lvl="1"/>
            <a:r>
              <a:rPr lang="ja-JP" altLang="en-US" sz="1800"/>
              <a:t>以下機能を使うのか確認</a:t>
            </a:r>
            <a:endParaRPr lang="en-US" altLang="ja-JP" sz="1800" dirty="0"/>
          </a:p>
          <a:p>
            <a:pPr lvl="2"/>
            <a:r>
              <a:rPr lang="ja-JP" altLang="en-US" sz="1800"/>
              <a:t>アンケート機能</a:t>
            </a:r>
            <a:endParaRPr lang="en-US" altLang="ja-JP" sz="1800" dirty="0"/>
          </a:p>
          <a:p>
            <a:pPr lvl="3"/>
            <a:r>
              <a:rPr lang="ja-JP" altLang="en-US"/>
              <a:t>事前にアンケートの内容ももらって設定する</a:t>
            </a:r>
            <a:endParaRPr lang="en-US" altLang="ja-JP" dirty="0"/>
          </a:p>
          <a:p>
            <a:pPr lvl="2"/>
            <a:r>
              <a:rPr lang="ja-JP" altLang="en-US" sz="1800"/>
              <a:t>チャット機能</a:t>
            </a:r>
            <a:endParaRPr lang="en-US" altLang="ja-JP" sz="1800" dirty="0"/>
          </a:p>
          <a:p>
            <a:pPr lvl="2"/>
            <a:r>
              <a:rPr lang="ja-JP" altLang="en-US" sz="1800"/>
              <a:t>ブレイクアウトルーム機能</a:t>
            </a:r>
          </a:p>
          <a:p>
            <a:pPr lvl="2"/>
            <a:endParaRPr lang="en-US" altLang="ja-JP" sz="1800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E2FFEF6-1795-4A43-96EB-88F06ED41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53F62-A821-3A4C-A183-6D194ED9BF27}" type="slidenum">
              <a:rPr lang="ja-JP" altLang="en-US" smtClean="0"/>
              <a:pPr/>
              <a:t>15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471452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72018B-FF1A-6145-B07A-3AF6D95B7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当日の運営と注意事項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0B5D868-D50A-CA42-8F14-94072F0150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8152" y="1050388"/>
            <a:ext cx="7576906" cy="5543028"/>
          </a:xfrm>
        </p:spPr>
        <p:txBody>
          <a:bodyPr>
            <a:normAutofit fontScale="92500" lnSpcReduction="20000"/>
          </a:bodyPr>
          <a:lstStyle/>
          <a:p>
            <a:r>
              <a:rPr kumimoji="1" lang="en-US" altLang="ja-JP" sz="1600" dirty="0"/>
              <a:t>30</a:t>
            </a:r>
            <a:r>
              <a:rPr kumimoji="1" lang="ja-JP" altLang="en-US" sz="1600"/>
              <a:t>分前</a:t>
            </a:r>
            <a:r>
              <a:rPr kumimoji="1" lang="en-US" altLang="ja-JP" sz="1600" dirty="0"/>
              <a:t>Zoom</a:t>
            </a:r>
            <a:r>
              <a:rPr kumimoji="1" lang="ja-JP" altLang="en-US" sz="1600"/>
              <a:t>立ち上げ</a:t>
            </a:r>
            <a:endParaRPr kumimoji="1" lang="en-US" altLang="ja-JP" sz="1600" dirty="0"/>
          </a:p>
          <a:p>
            <a:pPr lvl="1"/>
            <a:r>
              <a:rPr kumimoji="1" lang="ja-JP" altLang="en-US" sz="1400"/>
              <a:t>講師の操作などを事前に確認</a:t>
            </a:r>
            <a:endParaRPr kumimoji="1" lang="en-US" altLang="ja-JP" sz="1400" dirty="0"/>
          </a:p>
          <a:p>
            <a:r>
              <a:rPr lang="en-US" altLang="ja-JP" sz="1600" dirty="0"/>
              <a:t>15</a:t>
            </a:r>
            <a:r>
              <a:rPr lang="ja-JP" altLang="en-US" sz="1600"/>
              <a:t>分前入室開始</a:t>
            </a:r>
            <a:endParaRPr lang="en-US" altLang="ja-JP" sz="1600" dirty="0"/>
          </a:p>
          <a:p>
            <a:pPr lvl="1"/>
            <a:r>
              <a:rPr lang="ja-JP" altLang="en-US" sz="1400"/>
              <a:t>自動スライドショーで事前の案内を告知</a:t>
            </a:r>
            <a:endParaRPr lang="en-US" altLang="ja-JP" sz="1400" dirty="0"/>
          </a:p>
          <a:p>
            <a:pPr lvl="1"/>
            <a:r>
              <a:rPr lang="ja-JP" altLang="en-US" sz="1400"/>
              <a:t>名簿を確認しつつ、入室を進めていく</a:t>
            </a:r>
            <a:endParaRPr lang="en-US" altLang="ja-JP" sz="1400" dirty="0"/>
          </a:p>
          <a:p>
            <a:pPr lvl="1"/>
            <a:r>
              <a:rPr lang="en-US" altLang="ja-JP" sz="1400" dirty="0"/>
              <a:t>(</a:t>
            </a:r>
            <a:r>
              <a:rPr lang="ja-JP" altLang="en-US" sz="1400"/>
              <a:t>事務局</a:t>
            </a:r>
            <a:r>
              <a:rPr lang="en-US" altLang="ja-JP" sz="1400" dirty="0"/>
              <a:t>2)</a:t>
            </a:r>
            <a:r>
              <a:rPr lang="ja-JP" altLang="en-US" sz="1400"/>
              <a:t>名前の確認、申込み名と参加名が違えば、チャット等で、変更を依頼</a:t>
            </a:r>
            <a:endParaRPr lang="en-US" altLang="ja-JP" sz="1400" dirty="0"/>
          </a:p>
          <a:p>
            <a:pPr lvl="1"/>
            <a:endParaRPr lang="en-US" altLang="ja-JP" sz="1400" dirty="0"/>
          </a:p>
          <a:p>
            <a:r>
              <a:rPr lang="ja-JP" altLang="en-US" sz="1600"/>
              <a:t>セミナースタート</a:t>
            </a:r>
            <a:endParaRPr lang="en-US" altLang="ja-JP" sz="1600" dirty="0"/>
          </a:p>
          <a:p>
            <a:pPr lvl="1"/>
            <a:r>
              <a:rPr lang="en-US" altLang="ja-JP" sz="1400" dirty="0"/>
              <a:t>(</a:t>
            </a:r>
            <a:r>
              <a:rPr lang="ja-JP" altLang="en-US" sz="1400"/>
              <a:t>事務局</a:t>
            </a:r>
            <a:r>
              <a:rPr lang="en-US" altLang="ja-JP" sz="1400" dirty="0"/>
              <a:t>1)</a:t>
            </a:r>
            <a:r>
              <a:rPr lang="ja-JP" altLang="en-US" sz="1400"/>
              <a:t>司会が挨拶、講師紹介</a:t>
            </a:r>
            <a:endParaRPr lang="en-US" altLang="ja-JP" sz="1400" dirty="0"/>
          </a:p>
          <a:p>
            <a:pPr lvl="1"/>
            <a:r>
              <a:rPr lang="ja-JP" altLang="en-US" sz="1400"/>
              <a:t>講義スタート　</a:t>
            </a:r>
            <a:endParaRPr lang="en-US" altLang="ja-JP" sz="1400" dirty="0"/>
          </a:p>
          <a:p>
            <a:pPr lvl="2"/>
            <a:r>
              <a:rPr lang="ja-JP" altLang="en-US" sz="1200"/>
              <a:t>休憩は講師の方でとってもらう</a:t>
            </a:r>
            <a:endParaRPr lang="en-US" altLang="ja-JP" sz="1200" dirty="0"/>
          </a:p>
          <a:p>
            <a:pPr lvl="2"/>
            <a:r>
              <a:rPr lang="ja-JP" altLang="en-US" sz="1200"/>
              <a:t>２時間のセミナでは２回くらい取ることが多い　</a:t>
            </a:r>
            <a:r>
              <a:rPr lang="en-US" altLang="ja-JP" sz="1200" dirty="0"/>
              <a:t>40</a:t>
            </a:r>
            <a:r>
              <a:rPr lang="ja-JP" altLang="en-US" sz="1200"/>
              <a:t>分弱で休憩</a:t>
            </a:r>
            <a:endParaRPr lang="en-US" altLang="ja-JP" sz="1200" dirty="0"/>
          </a:p>
          <a:p>
            <a:endParaRPr lang="en-US" altLang="ja-JP" sz="1600" dirty="0"/>
          </a:p>
          <a:p>
            <a:r>
              <a:rPr lang="ja-JP" altLang="en-US" sz="1600"/>
              <a:t>質疑</a:t>
            </a:r>
            <a:endParaRPr lang="en-US" altLang="ja-JP" sz="1600" dirty="0"/>
          </a:p>
          <a:p>
            <a:pPr lvl="1"/>
            <a:r>
              <a:rPr lang="ja-JP" altLang="en-US" sz="1400"/>
              <a:t>チャットの場合など、質疑がすぐに出ない場合が多い</a:t>
            </a:r>
            <a:endParaRPr lang="en-US" altLang="ja-JP" sz="1400" dirty="0"/>
          </a:p>
          <a:p>
            <a:pPr lvl="1"/>
            <a:r>
              <a:rPr lang="ja-JP" altLang="en-US" sz="1400"/>
              <a:t>あらかじめ質疑は、随時チャットで募集しておく</a:t>
            </a:r>
            <a:r>
              <a:rPr lang="en-US" altLang="ja-JP" sz="1400" dirty="0"/>
              <a:t>(</a:t>
            </a:r>
            <a:r>
              <a:rPr lang="ja-JP" altLang="en-US" sz="1400"/>
              <a:t>講師からも伝えてもらう）</a:t>
            </a:r>
            <a:endParaRPr lang="en-US" altLang="ja-JP" sz="1400" dirty="0"/>
          </a:p>
          <a:p>
            <a:pPr lvl="1"/>
            <a:r>
              <a:rPr lang="ja-JP" altLang="en-US" sz="1400"/>
              <a:t>チャットの内容を講師が確認して、質疑に答える</a:t>
            </a:r>
            <a:endParaRPr lang="en-US" altLang="ja-JP" sz="1400" dirty="0"/>
          </a:p>
          <a:p>
            <a:pPr lvl="1"/>
            <a:r>
              <a:rPr lang="ja-JP" altLang="en-US" sz="1400"/>
              <a:t>（事務局が、質疑の内容をパワポに貼り付けて、次の質問、と表示する形態もある）　</a:t>
            </a:r>
            <a:endParaRPr lang="en-US" altLang="ja-JP" sz="1400" dirty="0"/>
          </a:p>
          <a:p>
            <a:endParaRPr lang="en-US" altLang="ja-JP" sz="1600" dirty="0"/>
          </a:p>
          <a:p>
            <a:r>
              <a:rPr lang="ja-JP" altLang="en-US" sz="1600"/>
              <a:t>終了・アンケート</a:t>
            </a:r>
            <a:endParaRPr lang="en-US" altLang="ja-JP" sz="1600" dirty="0"/>
          </a:p>
          <a:p>
            <a:pPr lvl="1"/>
            <a:r>
              <a:rPr lang="ja-JP" altLang="en-US" sz="1400"/>
              <a:t>チャットで</a:t>
            </a:r>
            <a:r>
              <a:rPr lang="en-US" altLang="ja-JP" sz="1400" dirty="0"/>
              <a:t>URL</a:t>
            </a:r>
            <a:r>
              <a:rPr lang="ja-JP" altLang="en-US" sz="1400"/>
              <a:t>を送付、アンケート終了次第退室くださいと司会が案内</a:t>
            </a:r>
            <a:endParaRPr lang="en-US" altLang="ja-JP" sz="1400" dirty="0"/>
          </a:p>
          <a:p>
            <a:pPr lvl="1"/>
            <a:r>
              <a:rPr lang="ja-JP" altLang="en-US" sz="1400"/>
              <a:t>ある程度の時間が経って、まだ残っている受講生がいる場合は、そのまま退室させる</a:t>
            </a:r>
            <a:endParaRPr lang="en-US" altLang="ja-JP" sz="1400" dirty="0"/>
          </a:p>
          <a:p>
            <a:pPr lvl="1"/>
            <a:r>
              <a:rPr lang="ja-JP" altLang="en-US" sz="1400"/>
              <a:t>会議終了</a:t>
            </a:r>
            <a:endParaRPr lang="en-US" altLang="ja-JP" sz="1400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A7B7714-A5FE-0B4F-B210-67E87208E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53F62-A821-3A4C-A183-6D194ED9BF27}" type="slidenum">
              <a:rPr lang="ja-JP" altLang="en-US" smtClean="0"/>
              <a:pPr/>
              <a:t>16</a:t>
            </a:fld>
            <a:endParaRPr lang="ja-JP" altLang="en-US" dirty="0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C059E19A-EF4D-574A-9584-F71F0B3BC658}"/>
              </a:ext>
            </a:extLst>
          </p:cNvPr>
          <p:cNvSpPr/>
          <p:nvPr/>
        </p:nvSpPr>
        <p:spPr>
          <a:xfrm>
            <a:off x="452740" y="1015220"/>
            <a:ext cx="719567" cy="142318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事前</a:t>
            </a:r>
            <a:endParaRPr kumimoji="1" lang="ja-JP" altLang="en-US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E5A9AA10-E2F9-264C-9762-B6C5B8808274}"/>
              </a:ext>
            </a:extLst>
          </p:cNvPr>
          <p:cNvSpPr/>
          <p:nvPr/>
        </p:nvSpPr>
        <p:spPr>
          <a:xfrm>
            <a:off x="452740" y="2633814"/>
            <a:ext cx="719567" cy="107067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開始</a:t>
            </a:r>
            <a:endParaRPr kumimoji="1" lang="ja-JP" altLang="en-US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C43F23B2-5986-1846-BF9B-C20111B00F08}"/>
              </a:ext>
            </a:extLst>
          </p:cNvPr>
          <p:cNvSpPr/>
          <p:nvPr/>
        </p:nvSpPr>
        <p:spPr>
          <a:xfrm>
            <a:off x="452740" y="3901299"/>
            <a:ext cx="719567" cy="115134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質疑</a:t>
            </a:r>
            <a:endParaRPr kumimoji="1" lang="ja-JP" altLang="en-US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EF9ECB9E-2B85-4C4F-B271-9300081F2EA9}"/>
              </a:ext>
            </a:extLst>
          </p:cNvPr>
          <p:cNvSpPr/>
          <p:nvPr/>
        </p:nvSpPr>
        <p:spPr>
          <a:xfrm>
            <a:off x="452740" y="5249452"/>
            <a:ext cx="719567" cy="90761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終了</a:t>
            </a:r>
            <a:endParaRPr kumimoji="1" lang="ja-JP" altLang="en-US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410213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ABDC6CF-7D00-7246-A7C8-C2D7A54B2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/>
              <a:t>当日の端末と担当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D316700-0EF0-F048-A114-2909A713D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altLang="ja-JP" smtClean="0"/>
              <a:pPr/>
              <a:t>17</a:t>
            </a:fld>
            <a:endParaRPr lang="ja-JP" altLang="en-US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37597A4C-498F-DC49-A3F1-898C08F48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64943" y="2233876"/>
            <a:ext cx="812800" cy="8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839C647-6CD3-D043-B9E0-95A7446CDD99}"/>
              </a:ext>
            </a:extLst>
          </p:cNvPr>
          <p:cNvSpPr txBox="1"/>
          <p:nvPr/>
        </p:nvSpPr>
        <p:spPr>
          <a:xfrm>
            <a:off x="3998429" y="3065407"/>
            <a:ext cx="11128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2000">
                <a:latin typeface="Meiryo UI" panose="020B0604030504040204" pitchFamily="34" charset="-128"/>
                <a:ea typeface="Meiryo UI" panose="020B0604030504040204" pitchFamily="34" charset="-128"/>
              </a:rPr>
              <a:t>事務局</a:t>
            </a:r>
            <a:r>
              <a:rPr kumimoji="1" lang="en-US" altLang="ja-JP" sz="2000" dirty="0">
                <a:latin typeface="Meiryo UI" panose="020B0604030504040204" pitchFamily="34" charset="-128"/>
                <a:ea typeface="Meiryo UI" panose="020B0604030504040204" pitchFamily="34" charset="-128"/>
              </a:rPr>
              <a:t>1</a:t>
            </a:r>
            <a:endParaRPr kumimoji="1" lang="ja-JP" altLang="en-US" sz="20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FAEEC3-CC1D-894F-9C64-70B93902F9F2}"/>
              </a:ext>
            </a:extLst>
          </p:cNvPr>
          <p:cNvSpPr txBox="1"/>
          <p:nvPr/>
        </p:nvSpPr>
        <p:spPr>
          <a:xfrm>
            <a:off x="6082566" y="3065407"/>
            <a:ext cx="11128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2000">
                <a:latin typeface="Meiryo UI" panose="020B0604030504040204" pitchFamily="34" charset="-128"/>
                <a:ea typeface="Meiryo UI" panose="020B0604030504040204" pitchFamily="34" charset="-128"/>
              </a:rPr>
              <a:t>事務局</a:t>
            </a:r>
            <a:r>
              <a:rPr kumimoji="1" lang="en-US" altLang="ja-JP" sz="2000" dirty="0">
                <a:latin typeface="Meiryo UI" panose="020B0604030504040204" pitchFamily="34" charset="-128"/>
                <a:ea typeface="Meiryo UI" panose="020B0604030504040204" pitchFamily="34" charset="-128"/>
              </a:rPr>
              <a:t>2</a:t>
            </a:r>
            <a:endParaRPr kumimoji="1" lang="ja-JP" altLang="en-US" sz="20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3955095B-1E29-1B4C-8519-6F59C9833D41}"/>
              </a:ext>
            </a:extLst>
          </p:cNvPr>
          <p:cNvSpPr txBox="1"/>
          <p:nvPr/>
        </p:nvSpPr>
        <p:spPr>
          <a:xfrm>
            <a:off x="1931495" y="3074744"/>
            <a:ext cx="7120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2000">
                <a:latin typeface="Meiryo UI" panose="020B0604030504040204" pitchFamily="34" charset="-128"/>
                <a:ea typeface="Meiryo UI" panose="020B0604030504040204" pitchFamily="34" charset="-128"/>
              </a:rPr>
              <a:t>講師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3DDC221C-AA04-094B-95DE-8E463FC17DE1}"/>
              </a:ext>
            </a:extLst>
          </p:cNvPr>
          <p:cNvSpPr/>
          <p:nvPr/>
        </p:nvSpPr>
        <p:spPr>
          <a:xfrm>
            <a:off x="1548720" y="2068791"/>
            <a:ext cx="3738388" cy="146220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F7C2E906-79D6-304E-ABEB-674A44C8DD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50323" y="4603251"/>
            <a:ext cx="812800" cy="8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A9D5167B-EE5D-C947-83E8-C5F763C12E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81046" y="4584277"/>
            <a:ext cx="812800" cy="8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FA2DFEF4-81A0-0041-8801-AB1A3D69C9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23283" y="4584277"/>
            <a:ext cx="812800" cy="8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3E22AA9B-356A-FA4D-B29E-6ECFB6A033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6101" y="4584277"/>
            <a:ext cx="812800" cy="8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C9DB690E-B7BE-B34A-B205-C7AB1D968268}"/>
              </a:ext>
            </a:extLst>
          </p:cNvPr>
          <p:cNvSpPr/>
          <p:nvPr/>
        </p:nvSpPr>
        <p:spPr>
          <a:xfrm>
            <a:off x="1558596" y="4039379"/>
            <a:ext cx="5804893" cy="237209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E3F7B2BA-8F77-4945-9273-5A8CE3C105DE}"/>
              </a:ext>
            </a:extLst>
          </p:cNvPr>
          <p:cNvSpPr txBox="1"/>
          <p:nvPr/>
        </p:nvSpPr>
        <p:spPr>
          <a:xfrm>
            <a:off x="4157127" y="4039379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2000">
                <a:latin typeface="Meiryo UI" panose="020B0604030504040204" pitchFamily="34" charset="-128"/>
                <a:ea typeface="Meiryo UI" panose="020B0604030504040204" pitchFamily="34" charset="-128"/>
              </a:rPr>
              <a:t>受講者</a:t>
            </a:r>
          </a:p>
        </p:txBody>
      </p:sp>
      <p:sp>
        <p:nvSpPr>
          <p:cNvPr id="13" name="上矢印 12">
            <a:extLst>
              <a:ext uri="{FF2B5EF4-FFF2-40B4-BE49-F238E27FC236}">
                <a16:creationId xmlns:a16="http://schemas.microsoft.com/office/drawing/2014/main" id="{681486CB-14B2-7C49-A900-85547C9778F1}"/>
              </a:ext>
            </a:extLst>
          </p:cNvPr>
          <p:cNvSpPr/>
          <p:nvPr/>
        </p:nvSpPr>
        <p:spPr>
          <a:xfrm>
            <a:off x="2169674" y="3515783"/>
            <a:ext cx="235695" cy="498364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6" name="四角形吹き出し 25">
            <a:extLst>
              <a:ext uri="{FF2B5EF4-FFF2-40B4-BE49-F238E27FC236}">
                <a16:creationId xmlns:a16="http://schemas.microsoft.com/office/drawing/2014/main" id="{2AFB7F13-9B2B-2949-A3FC-13185133AB49}"/>
              </a:ext>
            </a:extLst>
          </p:cNvPr>
          <p:cNvSpPr/>
          <p:nvPr/>
        </p:nvSpPr>
        <p:spPr>
          <a:xfrm>
            <a:off x="9855200" y="4122156"/>
            <a:ext cx="916296" cy="707741"/>
          </a:xfrm>
          <a:prstGeom prst="wedgeRectCallout">
            <a:avLst>
              <a:gd name="adj1" fmla="val -70569"/>
              <a:gd name="adj2" fmla="val -35694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視聴者から</a:t>
            </a:r>
            <a:endParaRPr kumimoji="1" lang="en-US" altLang="ja-JP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algn="ctr"/>
            <a:r>
              <a:rPr kumimoji="1" lang="ja-JP" altLang="en-US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パネリストは見える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85C6C68-71AA-0348-813D-870507DC3E1B}"/>
              </a:ext>
            </a:extLst>
          </p:cNvPr>
          <p:cNvSpPr txBox="1"/>
          <p:nvPr/>
        </p:nvSpPr>
        <p:spPr bwMode="auto">
          <a:xfrm>
            <a:off x="3351804" y="1120228"/>
            <a:ext cx="226215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>
                <a:solidFill>
                  <a:prstClr val="black"/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  <a:cs typeface="Meiryo" charset="-128"/>
              </a:rPr>
              <a:t>司会</a:t>
            </a:r>
            <a:r>
              <a:rPr kumimoji="1" lang="en-US" altLang="ja-JP" dirty="0">
                <a:solidFill>
                  <a:prstClr val="black"/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  <a:cs typeface="Meiryo" charset="-128"/>
              </a:rPr>
              <a:t>(</a:t>
            </a:r>
            <a:r>
              <a:rPr kumimoji="1" lang="ja-JP" altLang="en-US">
                <a:solidFill>
                  <a:prstClr val="black"/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  <a:cs typeface="Meiryo" charset="-128"/>
              </a:rPr>
              <a:t>最初、最後）</a:t>
            </a:r>
            <a:endParaRPr kumimoji="1" lang="en-US" altLang="ja-JP" dirty="0">
              <a:solidFill>
                <a:prstClr val="black"/>
              </a:solidFill>
              <a:latin typeface="Hiragino Kaku Gothic Pro W3" panose="020B0300000000000000" pitchFamily="34" charset="-128"/>
              <a:ea typeface="Hiragino Kaku Gothic Pro W3" panose="020B0300000000000000" pitchFamily="34" charset="-128"/>
              <a:cs typeface="Meiryo" charset="-128"/>
            </a:endParaRPr>
          </a:p>
          <a:p>
            <a:pPr algn="l"/>
            <a:r>
              <a:rPr lang="ja-JP" altLang="en-US">
                <a:solidFill>
                  <a:prstClr val="black"/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  <a:cs typeface="Meiryo" charset="-128"/>
              </a:rPr>
              <a:t>トラブル時に</a:t>
            </a:r>
            <a:endParaRPr lang="en-US" altLang="ja-JP" dirty="0">
              <a:solidFill>
                <a:prstClr val="black"/>
              </a:solidFill>
              <a:latin typeface="Hiragino Kaku Gothic Pro W3" panose="020B0300000000000000" pitchFamily="34" charset="-128"/>
              <a:ea typeface="Hiragino Kaku Gothic Pro W3" panose="020B0300000000000000" pitchFamily="34" charset="-128"/>
              <a:cs typeface="Meiryo" charset="-128"/>
            </a:endParaRPr>
          </a:p>
          <a:p>
            <a:pPr algn="l"/>
            <a:r>
              <a:rPr lang="ja-JP" altLang="en-US">
                <a:solidFill>
                  <a:prstClr val="black"/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  <a:cs typeface="Meiryo" charset="-128"/>
              </a:rPr>
              <a:t>講師や受講生に連絡</a:t>
            </a:r>
            <a:endParaRPr kumimoji="1" lang="ja-JP" altLang="en-US">
              <a:solidFill>
                <a:prstClr val="black"/>
              </a:solidFill>
              <a:latin typeface="Hiragino Kaku Gothic Pro W3" panose="020B0300000000000000" pitchFamily="34" charset="-128"/>
              <a:ea typeface="Hiragino Kaku Gothic Pro W3" panose="020B0300000000000000" pitchFamily="34" charset="-128"/>
              <a:cs typeface="Meiryo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5526165A-C164-6149-B7CE-6B79078C55C9}"/>
              </a:ext>
            </a:extLst>
          </p:cNvPr>
          <p:cNvSpPr txBox="1"/>
          <p:nvPr/>
        </p:nvSpPr>
        <p:spPr bwMode="auto">
          <a:xfrm>
            <a:off x="5807823" y="1120228"/>
            <a:ext cx="311133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>
                <a:solidFill>
                  <a:prstClr val="black"/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  <a:cs typeface="Meiryo" charset="-128"/>
              </a:rPr>
              <a:t>受講者の入退室管理</a:t>
            </a:r>
            <a:endParaRPr kumimoji="1" lang="en-US" altLang="ja-JP" dirty="0">
              <a:solidFill>
                <a:prstClr val="black"/>
              </a:solidFill>
              <a:latin typeface="Hiragino Kaku Gothic Pro W3" panose="020B0300000000000000" pitchFamily="34" charset="-128"/>
              <a:ea typeface="Hiragino Kaku Gothic Pro W3" panose="020B0300000000000000" pitchFamily="34" charset="-128"/>
              <a:cs typeface="Meiryo" charset="-128"/>
            </a:endParaRPr>
          </a:p>
          <a:p>
            <a:pPr algn="l"/>
            <a:r>
              <a:rPr lang="ja-JP" altLang="en-US">
                <a:solidFill>
                  <a:prstClr val="black"/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  <a:cs typeface="Meiryo" charset="-128"/>
              </a:rPr>
              <a:t>受講生側立場からトラブルあれば事務局</a:t>
            </a:r>
            <a:r>
              <a:rPr lang="en-US" altLang="ja-JP" dirty="0">
                <a:solidFill>
                  <a:prstClr val="black"/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  <a:cs typeface="Meiryo" charset="-128"/>
              </a:rPr>
              <a:t>1</a:t>
            </a:r>
            <a:r>
              <a:rPr lang="ja-JP" altLang="en-US">
                <a:solidFill>
                  <a:prstClr val="black"/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  <a:cs typeface="Meiryo" charset="-128"/>
              </a:rPr>
              <a:t>に連絡</a:t>
            </a:r>
            <a:endParaRPr kumimoji="1" lang="ja-JP" altLang="en-US">
              <a:solidFill>
                <a:prstClr val="black"/>
              </a:solidFill>
              <a:latin typeface="Hiragino Kaku Gothic Pro W3" panose="020B0300000000000000" pitchFamily="34" charset="-128"/>
              <a:ea typeface="Hiragino Kaku Gothic Pro W3" panose="020B0300000000000000" pitchFamily="34" charset="-128"/>
              <a:cs typeface="Meiryo" charset="-128"/>
            </a:endParaRP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116FA0D6-78F1-4046-8D8B-EE4F631516CD}"/>
              </a:ext>
            </a:extLst>
          </p:cNvPr>
          <p:cNvSpPr/>
          <p:nvPr/>
        </p:nvSpPr>
        <p:spPr>
          <a:xfrm>
            <a:off x="5807822" y="2056828"/>
            <a:ext cx="1555667" cy="1462206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37977C6-2BE3-5B49-824B-7B5B454AA2A6}"/>
              </a:ext>
            </a:extLst>
          </p:cNvPr>
          <p:cNvSpPr txBox="1"/>
          <p:nvPr/>
        </p:nvSpPr>
        <p:spPr bwMode="auto">
          <a:xfrm>
            <a:off x="6115050" y="3517618"/>
            <a:ext cx="13388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algn="l"/>
            <a:r>
              <a:rPr lang="ja-JP" altLang="en-US">
                <a:solidFill>
                  <a:prstClr val="black"/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  <a:cs typeface="Meiryo" charset="-128"/>
              </a:rPr>
              <a:t>自席で対応</a:t>
            </a:r>
            <a:endParaRPr kumimoji="1" lang="ja-JP" altLang="en-US">
              <a:solidFill>
                <a:prstClr val="black"/>
              </a:solidFill>
              <a:latin typeface="Hiragino Kaku Gothic Pro W3" panose="020B0300000000000000" pitchFamily="34" charset="-128"/>
              <a:ea typeface="Hiragino Kaku Gothic Pro W3" panose="020B0300000000000000" pitchFamily="34" charset="-128"/>
              <a:cs typeface="Meiryo" charset="-128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92FEF515-49A5-9A47-A081-00D29C07938C}"/>
              </a:ext>
            </a:extLst>
          </p:cNvPr>
          <p:cNvSpPr txBox="1"/>
          <p:nvPr/>
        </p:nvSpPr>
        <p:spPr bwMode="auto">
          <a:xfrm>
            <a:off x="3348930" y="3517618"/>
            <a:ext cx="20313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  <a:cs typeface="Meiryo" charset="-128"/>
              </a:rPr>
              <a:t>セミナー室で対応</a:t>
            </a:r>
            <a:endParaRPr kumimoji="1" lang="ja-JP" altLang="en-US">
              <a:solidFill>
                <a:srgbClr val="FF0000"/>
              </a:solidFill>
              <a:latin typeface="Hiragino Kaku Gothic Pro W3" panose="020B0300000000000000" pitchFamily="34" charset="-128"/>
              <a:ea typeface="Hiragino Kaku Gothic Pro W3" panose="020B0300000000000000" pitchFamily="34" charset="-128"/>
              <a:cs typeface="Meiryo" charset="-128"/>
            </a:endParaRPr>
          </a:p>
        </p:txBody>
      </p:sp>
      <p:pic>
        <p:nvPicPr>
          <p:cNvPr id="34" name="図 33">
            <a:extLst>
              <a:ext uri="{FF2B5EF4-FFF2-40B4-BE49-F238E27FC236}">
                <a16:creationId xmlns:a16="http://schemas.microsoft.com/office/drawing/2014/main" id="{6D0DF62F-E8E2-2E4D-BA6E-64A9D07735E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168" y="2774742"/>
            <a:ext cx="988054" cy="741041"/>
          </a:xfrm>
          <a:prstGeom prst="rect">
            <a:avLst/>
          </a:prstGeom>
        </p:spPr>
      </p:pic>
      <p:pic>
        <p:nvPicPr>
          <p:cNvPr id="35" name="図 34">
            <a:extLst>
              <a:ext uri="{FF2B5EF4-FFF2-40B4-BE49-F238E27FC236}">
                <a16:creationId xmlns:a16="http://schemas.microsoft.com/office/drawing/2014/main" id="{6B8F5E92-2CEF-A54F-8CAB-B92ADF486F3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2807" y="1777165"/>
            <a:ext cx="944260" cy="923330"/>
          </a:xfrm>
          <a:prstGeom prst="rect">
            <a:avLst/>
          </a:prstGeom>
        </p:spPr>
      </p:pic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FB186B32-DB0A-DD4E-8B9F-332DF22D097E}"/>
              </a:ext>
            </a:extLst>
          </p:cNvPr>
          <p:cNvSpPr txBox="1"/>
          <p:nvPr/>
        </p:nvSpPr>
        <p:spPr bwMode="auto">
          <a:xfrm>
            <a:off x="550107" y="3527245"/>
            <a:ext cx="15696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>
                <a:solidFill>
                  <a:prstClr val="black"/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  <a:cs typeface="Meiryo" charset="-128"/>
              </a:rPr>
              <a:t>講師操作端末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A1CF169B-A158-5B40-AD6E-A40826A506C9}"/>
              </a:ext>
            </a:extLst>
          </p:cNvPr>
          <p:cNvSpPr txBox="1"/>
          <p:nvPr/>
        </p:nvSpPr>
        <p:spPr bwMode="auto">
          <a:xfrm>
            <a:off x="550107" y="1465979"/>
            <a:ext cx="15696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>
                <a:solidFill>
                  <a:prstClr val="black"/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  <a:cs typeface="Meiryo" charset="-128"/>
              </a:rPr>
              <a:t>講師確認端末</a:t>
            </a:r>
          </a:p>
        </p:txBody>
      </p:sp>
      <p:pic>
        <p:nvPicPr>
          <p:cNvPr id="38" name="図 37">
            <a:extLst>
              <a:ext uri="{FF2B5EF4-FFF2-40B4-BE49-F238E27FC236}">
                <a16:creationId xmlns:a16="http://schemas.microsoft.com/office/drawing/2014/main" id="{C0245B00-09E6-9A45-891D-7901C6CAF93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76244" y="5431266"/>
            <a:ext cx="644618" cy="914932"/>
          </a:xfrm>
          <a:prstGeom prst="rect">
            <a:avLst/>
          </a:prstGeom>
        </p:spPr>
      </p:pic>
      <p:pic>
        <p:nvPicPr>
          <p:cNvPr id="39" name="図 38">
            <a:extLst>
              <a:ext uri="{FF2B5EF4-FFF2-40B4-BE49-F238E27FC236}">
                <a16:creationId xmlns:a16="http://schemas.microsoft.com/office/drawing/2014/main" id="{286097E7-BBBE-B94B-ABA1-595F0E4B44D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67918" y="2327856"/>
            <a:ext cx="948161" cy="762284"/>
          </a:xfrm>
          <a:prstGeom prst="rect">
            <a:avLst/>
          </a:prstGeom>
        </p:spPr>
      </p:pic>
      <p:pic>
        <p:nvPicPr>
          <p:cNvPr id="40" name="図 39">
            <a:extLst>
              <a:ext uri="{FF2B5EF4-FFF2-40B4-BE49-F238E27FC236}">
                <a16:creationId xmlns:a16="http://schemas.microsoft.com/office/drawing/2014/main" id="{21CD6919-C3AE-304C-B2B9-5961AF53B6F6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77743" y="2289853"/>
            <a:ext cx="948161" cy="762284"/>
          </a:xfrm>
          <a:prstGeom prst="rect">
            <a:avLst/>
          </a:prstGeom>
        </p:spPr>
      </p:pic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91327CA0-B5B6-E04E-A28C-288B2EB99982}"/>
              </a:ext>
            </a:extLst>
          </p:cNvPr>
          <p:cNvSpPr txBox="1"/>
          <p:nvPr/>
        </p:nvSpPr>
        <p:spPr bwMode="auto">
          <a:xfrm>
            <a:off x="4805906" y="2430562"/>
            <a:ext cx="8771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>
                <a:solidFill>
                  <a:prstClr val="black"/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  <a:cs typeface="Meiryo" charset="-128"/>
              </a:rPr>
              <a:t>ホスト</a:t>
            </a: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2C8C16B9-0B79-5841-A2AF-B0A2216CD868}"/>
              </a:ext>
            </a:extLst>
          </p:cNvPr>
          <p:cNvSpPr txBox="1"/>
          <p:nvPr/>
        </p:nvSpPr>
        <p:spPr bwMode="auto">
          <a:xfrm>
            <a:off x="7090185" y="2339227"/>
            <a:ext cx="7232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400">
                <a:solidFill>
                  <a:prstClr val="black"/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  <a:cs typeface="Meiryo" charset="-128"/>
              </a:rPr>
              <a:t>共同</a:t>
            </a:r>
            <a:endParaRPr kumimoji="1" lang="en-US" altLang="ja-JP" sz="1400" dirty="0">
              <a:solidFill>
                <a:prstClr val="black"/>
              </a:solidFill>
              <a:latin typeface="Hiragino Kaku Gothic Pro W3" panose="020B0300000000000000" pitchFamily="34" charset="-128"/>
              <a:ea typeface="Hiragino Kaku Gothic Pro W3" panose="020B0300000000000000" pitchFamily="34" charset="-128"/>
              <a:cs typeface="Meiryo" charset="-128"/>
            </a:endParaRPr>
          </a:p>
          <a:p>
            <a:pPr algn="ctr"/>
            <a:r>
              <a:rPr kumimoji="1" lang="ja-JP" altLang="en-US" sz="1400">
                <a:solidFill>
                  <a:prstClr val="black"/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  <a:cs typeface="Meiryo" charset="-128"/>
              </a:rPr>
              <a:t>ホスト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525661E0-EDAB-FE4E-99D4-618637E4E1F0}"/>
              </a:ext>
            </a:extLst>
          </p:cNvPr>
          <p:cNvSpPr txBox="1"/>
          <p:nvPr/>
        </p:nvSpPr>
        <p:spPr bwMode="auto">
          <a:xfrm>
            <a:off x="1083788" y="2842305"/>
            <a:ext cx="7232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400">
                <a:solidFill>
                  <a:prstClr val="black"/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  <a:cs typeface="Meiryo" charset="-128"/>
              </a:rPr>
              <a:t>共同</a:t>
            </a:r>
            <a:endParaRPr kumimoji="1" lang="en-US" altLang="ja-JP" sz="1400" dirty="0">
              <a:solidFill>
                <a:prstClr val="black"/>
              </a:solidFill>
              <a:latin typeface="Hiragino Kaku Gothic Pro W3" panose="020B0300000000000000" pitchFamily="34" charset="-128"/>
              <a:ea typeface="Hiragino Kaku Gothic Pro W3" panose="020B0300000000000000" pitchFamily="34" charset="-128"/>
              <a:cs typeface="Meiryo" charset="-128"/>
            </a:endParaRPr>
          </a:p>
          <a:p>
            <a:pPr algn="ctr"/>
            <a:r>
              <a:rPr kumimoji="1" lang="ja-JP" altLang="en-US" sz="1400">
                <a:solidFill>
                  <a:prstClr val="black"/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  <a:cs typeface="Meiryo" charset="-128"/>
              </a:rPr>
              <a:t>ホスト</a:t>
            </a:r>
          </a:p>
        </p:txBody>
      </p:sp>
      <p:pic>
        <p:nvPicPr>
          <p:cNvPr id="44" name="図 43">
            <a:extLst>
              <a:ext uri="{FF2B5EF4-FFF2-40B4-BE49-F238E27FC236}">
                <a16:creationId xmlns:a16="http://schemas.microsoft.com/office/drawing/2014/main" id="{0094EC51-6FE9-C147-8A4B-83B34FBEC4FE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51524" y="5549506"/>
            <a:ext cx="251644" cy="424328"/>
          </a:xfrm>
          <a:prstGeom prst="rect">
            <a:avLst/>
          </a:prstGeom>
        </p:spPr>
      </p:pic>
      <p:pic>
        <p:nvPicPr>
          <p:cNvPr id="45" name="図 44">
            <a:extLst>
              <a:ext uri="{FF2B5EF4-FFF2-40B4-BE49-F238E27FC236}">
                <a16:creationId xmlns:a16="http://schemas.microsoft.com/office/drawing/2014/main" id="{90E43837-B991-3A4E-9FB7-8FF6BBF9409B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23838" y="5501629"/>
            <a:ext cx="948161" cy="762284"/>
          </a:xfrm>
          <a:prstGeom prst="rect">
            <a:avLst/>
          </a:prstGeom>
        </p:spPr>
      </p:pic>
      <p:pic>
        <p:nvPicPr>
          <p:cNvPr id="46" name="図 45">
            <a:extLst>
              <a:ext uri="{FF2B5EF4-FFF2-40B4-BE49-F238E27FC236}">
                <a16:creationId xmlns:a16="http://schemas.microsoft.com/office/drawing/2014/main" id="{BB82A2DF-69FA-3249-870D-9F9981F64A6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67354" y="5513143"/>
            <a:ext cx="948161" cy="762284"/>
          </a:xfrm>
          <a:prstGeom prst="rect">
            <a:avLst/>
          </a:prstGeom>
        </p:spPr>
      </p:pic>
      <p:pic>
        <p:nvPicPr>
          <p:cNvPr id="47" name="図 46">
            <a:extLst>
              <a:ext uri="{FF2B5EF4-FFF2-40B4-BE49-F238E27FC236}">
                <a16:creationId xmlns:a16="http://schemas.microsoft.com/office/drawing/2014/main" id="{9048B4F2-452F-EA44-B230-7BD4B56301B2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63" y="2134240"/>
            <a:ext cx="934251" cy="996766"/>
          </a:xfrm>
          <a:prstGeom prst="rect">
            <a:avLst/>
          </a:prstGeom>
        </p:spPr>
      </p:pic>
      <p:pic>
        <p:nvPicPr>
          <p:cNvPr id="48" name="図 47">
            <a:extLst>
              <a:ext uri="{FF2B5EF4-FFF2-40B4-BE49-F238E27FC236}">
                <a16:creationId xmlns:a16="http://schemas.microsoft.com/office/drawing/2014/main" id="{2D6C6C26-CF28-DC45-A8DC-9F52D1A7DE82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9816" y="2109206"/>
            <a:ext cx="842129" cy="956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381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AEC73484-2540-FE48-B0E6-A2AB44D1D8B7}"/>
              </a:ext>
            </a:extLst>
          </p:cNvPr>
          <p:cNvSpPr/>
          <p:nvPr/>
        </p:nvSpPr>
        <p:spPr>
          <a:xfrm>
            <a:off x="609601" y="1658588"/>
            <a:ext cx="6213230" cy="159187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62A6B4F5-A81D-0545-A300-2FED4F6262C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</p:spPr>
        <p:txBody>
          <a:bodyPr/>
          <a:lstStyle/>
          <a:p>
            <a:r>
              <a:rPr kumimoji="1" lang="ja-JP" altLang="en-US"/>
              <a:t>練習してみよう！</a:t>
            </a:r>
            <a:r>
              <a:rPr kumimoji="1" lang="en-US" altLang="ja-JP" dirty="0"/>
              <a:t>〜</a:t>
            </a:r>
            <a:r>
              <a:rPr kumimoji="1" lang="ja-JP" altLang="en-US"/>
              <a:t>セミナー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FDEBF8A-D3A8-F54D-A374-9A2A75884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53F62-A821-3A4C-A183-6D194ED9BF27}" type="slidenum">
              <a:rPr lang="ja-JP" altLang="en-US" smtClean="0"/>
              <a:pPr/>
              <a:t>18</a:t>
            </a:fld>
            <a:endParaRPr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51134D01-51BB-B84C-983E-EC8395EAACF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458" y="1794626"/>
            <a:ext cx="962000" cy="1092311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BD791789-B97E-7B4E-BF34-CEEE3ACA7B06}"/>
              </a:ext>
            </a:extLst>
          </p:cNvPr>
          <p:cNvSpPr/>
          <p:nvPr/>
        </p:nvSpPr>
        <p:spPr>
          <a:xfrm>
            <a:off x="7027508" y="2263725"/>
            <a:ext cx="1688283" cy="119575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A41F716B-B507-7349-989B-BD05AA72D41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5152" y="1823723"/>
            <a:ext cx="1074400" cy="1146293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204F722-D4A5-214A-A068-23E626DAC8FC}"/>
              </a:ext>
            </a:extLst>
          </p:cNvPr>
          <p:cNvSpPr txBox="1"/>
          <p:nvPr/>
        </p:nvSpPr>
        <p:spPr bwMode="auto">
          <a:xfrm>
            <a:off x="408781" y="3292657"/>
            <a:ext cx="2092239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marL="342900" indent="-342900" algn="l">
              <a:buFont typeface="+mj-lt"/>
              <a:buAutoNum type="arabicPeriod"/>
            </a:pPr>
            <a:r>
              <a:rPr kumimoji="1" lang="ja-JP" altLang="en-US" sz="1600">
                <a:solidFill>
                  <a:prstClr val="black"/>
                </a:solidFill>
                <a:highlight>
                  <a:srgbClr val="FFFF00"/>
                </a:highlight>
                <a:latin typeface="Meiryo UI" panose="020B0604030504040204" pitchFamily="34" charset="-128"/>
                <a:ea typeface="Meiryo UI" panose="020B0604030504040204" pitchFamily="34" charset="-128"/>
                <a:cs typeface="Meiryo" charset="-128"/>
              </a:rPr>
              <a:t>会議の登録</a:t>
            </a:r>
            <a:endParaRPr kumimoji="1" lang="en-US" altLang="ja-JP" sz="1600" dirty="0">
              <a:solidFill>
                <a:prstClr val="black"/>
              </a:solidFill>
              <a:highlight>
                <a:srgbClr val="FFFF00"/>
              </a:highlight>
              <a:latin typeface="Meiryo UI" panose="020B0604030504040204" pitchFamily="34" charset="-128"/>
              <a:ea typeface="Meiryo UI" panose="020B0604030504040204" pitchFamily="34" charset="-128"/>
              <a:cs typeface="Meiryo" charset="-128"/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ja-JP" altLang="en-US" sz="1600">
                <a:solidFill>
                  <a:prstClr val="black"/>
                </a:solidFill>
                <a:highlight>
                  <a:srgbClr val="FFFF00"/>
                </a:highlight>
                <a:latin typeface="Meiryo UI" panose="020B0604030504040204" pitchFamily="34" charset="-128"/>
                <a:ea typeface="Meiryo UI" panose="020B0604030504040204" pitchFamily="34" charset="-128"/>
                <a:cs typeface="Meiryo" charset="-128"/>
              </a:rPr>
              <a:t>会議の招待</a:t>
            </a:r>
            <a:endParaRPr lang="en-US" altLang="ja-JP" sz="1600" dirty="0">
              <a:solidFill>
                <a:prstClr val="black"/>
              </a:solidFill>
              <a:highlight>
                <a:srgbClr val="FFFF00"/>
              </a:highlight>
              <a:latin typeface="Meiryo UI" panose="020B0604030504040204" pitchFamily="34" charset="-128"/>
              <a:ea typeface="Meiryo UI" panose="020B0604030504040204" pitchFamily="34" charset="-128"/>
              <a:cs typeface="Meiryo" charset="-128"/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ja-JP" altLang="en-US" sz="1600">
                <a:solidFill>
                  <a:prstClr val="black"/>
                </a:solidFill>
                <a:highlight>
                  <a:srgbClr val="FFFF00"/>
                </a:highlight>
                <a:latin typeface="Meiryo UI" panose="020B0604030504040204" pitchFamily="34" charset="-128"/>
                <a:ea typeface="Meiryo UI" panose="020B0604030504040204" pitchFamily="34" charset="-128"/>
                <a:cs typeface="Meiryo" charset="-128"/>
              </a:rPr>
              <a:t>参加者承認</a:t>
            </a:r>
            <a:endParaRPr lang="en-US" altLang="ja-JP" sz="1600" dirty="0">
              <a:solidFill>
                <a:prstClr val="black"/>
              </a:solidFill>
              <a:highlight>
                <a:srgbClr val="FFFF00"/>
              </a:highlight>
              <a:latin typeface="Meiryo UI" panose="020B0604030504040204" pitchFamily="34" charset="-128"/>
              <a:ea typeface="Meiryo UI" panose="020B0604030504040204" pitchFamily="34" charset="-128"/>
              <a:cs typeface="Meiryo" charset="-128"/>
            </a:endParaRPr>
          </a:p>
          <a:p>
            <a:pPr marL="342900" indent="-342900">
              <a:buFont typeface="+mj-lt"/>
              <a:buAutoNum type="arabicPeriod"/>
            </a:pPr>
            <a:r>
              <a:rPr lang="ja-JP" altLang="en-US" sz="1600">
                <a:solidFill>
                  <a:prstClr val="black"/>
                </a:solidFill>
                <a:highlight>
                  <a:srgbClr val="FFFF00"/>
                </a:highlight>
                <a:latin typeface="Meiryo UI" panose="020B0604030504040204" pitchFamily="34" charset="-128"/>
                <a:ea typeface="Meiryo UI" panose="020B0604030504040204" pitchFamily="34" charset="-128"/>
                <a:cs typeface="Meiryo" charset="-128"/>
              </a:rPr>
              <a:t>共同ホストに</a:t>
            </a:r>
            <a:endParaRPr lang="en-US" altLang="ja-JP" sz="1600" dirty="0">
              <a:solidFill>
                <a:prstClr val="black"/>
              </a:solidFill>
              <a:highlight>
                <a:srgbClr val="FFFF00"/>
              </a:highlight>
              <a:latin typeface="Meiryo UI" panose="020B0604030504040204" pitchFamily="34" charset="-128"/>
              <a:ea typeface="Meiryo UI" panose="020B0604030504040204" pitchFamily="34" charset="-128"/>
              <a:cs typeface="Meiryo" charset="-128"/>
            </a:endParaRPr>
          </a:p>
          <a:p>
            <a:pPr marL="342900" indent="-342900" algn="l">
              <a:buFont typeface="+mj-lt"/>
              <a:buAutoNum type="arabicPeriod"/>
            </a:pPr>
            <a:endParaRPr lang="en-US" altLang="ja-JP" sz="1600" dirty="0">
              <a:solidFill>
                <a:prstClr val="black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" charset="-128"/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ja-JP" altLang="en-US" sz="160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" charset="-128"/>
              </a:rPr>
              <a:t>セミナスタート</a:t>
            </a:r>
            <a:endParaRPr lang="en-US" altLang="ja-JP" sz="1600" dirty="0">
              <a:solidFill>
                <a:prstClr val="black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" charset="-128"/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ja-JP" altLang="en-US" sz="160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" charset="-128"/>
              </a:rPr>
              <a:t>資料共有</a:t>
            </a:r>
            <a:endParaRPr lang="en-US" altLang="ja-JP" sz="1600" dirty="0">
              <a:solidFill>
                <a:prstClr val="black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" charset="-128"/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ja-JP" altLang="en-US" sz="1600">
                <a:solidFill>
                  <a:prstClr val="black"/>
                </a:solidFill>
                <a:highlight>
                  <a:srgbClr val="FFFF00"/>
                </a:highlight>
                <a:latin typeface="Meiryo UI" panose="020B0604030504040204" pitchFamily="34" charset="-128"/>
                <a:ea typeface="Meiryo UI" panose="020B0604030504040204" pitchFamily="34" charset="-128"/>
                <a:cs typeface="Meiryo" charset="-128"/>
              </a:rPr>
              <a:t>投票機能</a:t>
            </a:r>
            <a:endParaRPr lang="en-US" altLang="ja-JP" sz="1600" dirty="0">
              <a:solidFill>
                <a:prstClr val="black"/>
              </a:solidFill>
              <a:highlight>
                <a:srgbClr val="FFFF00"/>
              </a:highlight>
              <a:latin typeface="Meiryo UI" panose="020B0604030504040204" pitchFamily="34" charset="-128"/>
              <a:ea typeface="Meiryo UI" panose="020B0604030504040204" pitchFamily="34" charset="-128"/>
              <a:cs typeface="Meiryo" charset="-128"/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ja-JP" altLang="en-US" sz="160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" charset="-128"/>
              </a:rPr>
              <a:t>チャット対応</a:t>
            </a:r>
            <a:endParaRPr lang="en-US" altLang="ja-JP" sz="1600" dirty="0">
              <a:solidFill>
                <a:prstClr val="black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" charset="-128"/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ja-JP" altLang="en-US" sz="160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" charset="-128"/>
              </a:rPr>
              <a:t>ブレイクアウトルーム</a:t>
            </a:r>
            <a:endParaRPr lang="en-US" altLang="ja-JP" sz="1600" dirty="0">
              <a:solidFill>
                <a:prstClr val="black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" charset="-128"/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ja-JP" altLang="en-US" sz="160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" charset="-128"/>
              </a:rPr>
              <a:t>セミナ終了</a:t>
            </a:r>
            <a:endParaRPr lang="en-US" altLang="ja-JP" sz="1600" dirty="0">
              <a:solidFill>
                <a:prstClr val="black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" charset="-128"/>
            </a:endParaRPr>
          </a:p>
          <a:p>
            <a:pPr marL="342900" indent="-342900" algn="l">
              <a:buFont typeface="+mj-lt"/>
              <a:buAutoNum type="arabicPeriod"/>
            </a:pPr>
            <a:endParaRPr kumimoji="1" lang="ja-JP" altLang="en-US" sz="1600">
              <a:solidFill>
                <a:prstClr val="black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4D61532-6E2F-AB47-8C90-FF2B1EBB9C02}"/>
              </a:ext>
            </a:extLst>
          </p:cNvPr>
          <p:cNvSpPr txBox="1"/>
          <p:nvPr/>
        </p:nvSpPr>
        <p:spPr bwMode="auto">
          <a:xfrm>
            <a:off x="4799900" y="1250175"/>
            <a:ext cx="8771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algn="l"/>
            <a:r>
              <a:rPr lang="ja-JP" altLang="en-US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" charset="-128"/>
              </a:rPr>
              <a:t>会議室</a:t>
            </a:r>
            <a:endParaRPr kumimoji="1" lang="ja-JP" altLang="en-US">
              <a:solidFill>
                <a:prstClr val="black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FE0CFA99-A9B7-7344-8A08-229BD1EBDBC0}"/>
              </a:ext>
            </a:extLst>
          </p:cNvPr>
          <p:cNvSpPr txBox="1"/>
          <p:nvPr/>
        </p:nvSpPr>
        <p:spPr bwMode="auto">
          <a:xfrm>
            <a:off x="7027508" y="1586578"/>
            <a:ext cx="168828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algn="l"/>
            <a:r>
              <a:rPr lang="ja-JP" altLang="en-US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" charset="-128"/>
              </a:rPr>
              <a:t>商工会議所から</a:t>
            </a:r>
            <a:endParaRPr lang="en-US" altLang="ja-JP" dirty="0">
              <a:solidFill>
                <a:prstClr val="black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" charset="-128"/>
            </a:endParaRPr>
          </a:p>
          <a:p>
            <a:pPr algn="l"/>
            <a:r>
              <a:rPr lang="ja-JP" altLang="en-US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" charset="-128"/>
              </a:rPr>
              <a:t>遠隔参加</a:t>
            </a:r>
            <a:endParaRPr kumimoji="1" lang="ja-JP" altLang="en-US">
              <a:solidFill>
                <a:prstClr val="black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4F9B980D-0F81-6946-BACC-543313E5E6F2}"/>
              </a:ext>
            </a:extLst>
          </p:cNvPr>
          <p:cNvSpPr txBox="1"/>
          <p:nvPr/>
        </p:nvSpPr>
        <p:spPr bwMode="auto">
          <a:xfrm>
            <a:off x="2764508" y="3539531"/>
            <a:ext cx="1561646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algn="l"/>
            <a:r>
              <a:rPr lang="ja-JP" altLang="en-US" sz="160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" charset="-128"/>
              </a:rPr>
              <a:t>参加</a:t>
            </a:r>
            <a:endParaRPr lang="en-US" altLang="ja-JP" sz="1600" dirty="0">
              <a:solidFill>
                <a:prstClr val="black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" charset="-128"/>
            </a:endParaRPr>
          </a:p>
          <a:p>
            <a:pPr algn="l"/>
            <a:endParaRPr lang="en-US" altLang="ja-JP" sz="1600" dirty="0">
              <a:solidFill>
                <a:prstClr val="black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" charset="-128"/>
            </a:endParaRPr>
          </a:p>
          <a:p>
            <a:pPr algn="l"/>
            <a:r>
              <a:rPr lang="ja-JP" altLang="en-US" sz="160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" charset="-128"/>
              </a:rPr>
              <a:t>共同ホストになる</a:t>
            </a:r>
            <a:endParaRPr lang="en-US" altLang="ja-JP" sz="1600" dirty="0">
              <a:solidFill>
                <a:prstClr val="black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" charset="-128"/>
            </a:endParaRPr>
          </a:p>
          <a:p>
            <a:pPr algn="l"/>
            <a:endParaRPr kumimoji="1" lang="en-US" altLang="ja-JP" sz="1600" dirty="0">
              <a:solidFill>
                <a:prstClr val="black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" charset="-128"/>
            </a:endParaRPr>
          </a:p>
          <a:p>
            <a:pPr algn="l"/>
            <a:r>
              <a:rPr kumimoji="1" lang="ja-JP" altLang="en-US" sz="160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" charset="-128"/>
              </a:rPr>
              <a:t>セミナスタート</a:t>
            </a:r>
            <a:endParaRPr kumimoji="1" lang="en-US" altLang="ja-JP" sz="1600" dirty="0">
              <a:solidFill>
                <a:prstClr val="black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" charset="-128"/>
            </a:endParaRPr>
          </a:p>
          <a:p>
            <a:pPr algn="l"/>
            <a:r>
              <a:rPr lang="ja-JP" altLang="en-US" sz="1600">
                <a:solidFill>
                  <a:prstClr val="black"/>
                </a:solidFill>
                <a:highlight>
                  <a:srgbClr val="FFFF00"/>
                </a:highlight>
                <a:latin typeface="Meiryo UI" panose="020B0604030504040204" pitchFamily="34" charset="-128"/>
                <a:ea typeface="Meiryo UI" panose="020B0604030504040204" pitchFamily="34" charset="-128"/>
                <a:cs typeface="Meiryo" charset="-128"/>
              </a:rPr>
              <a:t>資料共有</a:t>
            </a:r>
            <a:endParaRPr lang="en-US" altLang="ja-JP" sz="1600" dirty="0">
              <a:solidFill>
                <a:prstClr val="black"/>
              </a:solidFill>
              <a:highlight>
                <a:srgbClr val="FFFF00"/>
              </a:highlight>
              <a:latin typeface="Meiryo UI" panose="020B0604030504040204" pitchFamily="34" charset="-128"/>
              <a:ea typeface="Meiryo UI" panose="020B0604030504040204" pitchFamily="34" charset="-128"/>
              <a:cs typeface="Meiryo" charset="-128"/>
            </a:endParaRPr>
          </a:p>
          <a:p>
            <a:pPr algn="l"/>
            <a:endParaRPr lang="en-US" altLang="ja-JP" sz="1600" dirty="0">
              <a:solidFill>
                <a:prstClr val="black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" charset="-128"/>
            </a:endParaRPr>
          </a:p>
          <a:p>
            <a:pPr algn="l"/>
            <a:r>
              <a:rPr lang="ja-JP" altLang="en-US" sz="160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" charset="-128"/>
              </a:rPr>
              <a:t>チャット対応</a:t>
            </a:r>
            <a:endParaRPr lang="en-US" altLang="ja-JP" sz="1600" dirty="0">
              <a:solidFill>
                <a:prstClr val="black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" charset="-128"/>
            </a:endParaRPr>
          </a:p>
          <a:p>
            <a:pPr algn="l"/>
            <a:r>
              <a:rPr lang="ja-JP" altLang="en-US" sz="160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" charset="-128"/>
              </a:rPr>
              <a:t>ブレイクアウト</a:t>
            </a:r>
            <a:endParaRPr lang="en-US" altLang="ja-JP" sz="1600" dirty="0">
              <a:solidFill>
                <a:prstClr val="black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" charset="-128"/>
            </a:endParaRPr>
          </a:p>
          <a:p>
            <a:pPr algn="l"/>
            <a:endParaRPr kumimoji="1" lang="en-US" altLang="ja-JP" sz="1600" dirty="0">
              <a:solidFill>
                <a:prstClr val="black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" charset="-128"/>
            </a:endParaRPr>
          </a:p>
          <a:p>
            <a:pPr algn="l"/>
            <a:r>
              <a:rPr kumimoji="1" lang="ja-JP" altLang="en-US" sz="160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" charset="-128"/>
              </a:rPr>
              <a:t>退出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8177E7DF-D2E5-2F46-98E0-C32EBB0BCD29}"/>
              </a:ext>
            </a:extLst>
          </p:cNvPr>
          <p:cNvSpPr txBox="1"/>
          <p:nvPr/>
        </p:nvSpPr>
        <p:spPr bwMode="auto">
          <a:xfrm>
            <a:off x="4742519" y="3539531"/>
            <a:ext cx="1561646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algn="l"/>
            <a:r>
              <a:rPr lang="ja-JP" altLang="en-US" sz="160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" charset="-128"/>
              </a:rPr>
              <a:t>参加</a:t>
            </a:r>
            <a:endParaRPr lang="en-US" altLang="ja-JP" sz="1600" dirty="0">
              <a:solidFill>
                <a:prstClr val="black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" charset="-128"/>
            </a:endParaRPr>
          </a:p>
          <a:p>
            <a:endParaRPr lang="en-US" altLang="ja-JP" sz="1600" dirty="0">
              <a:solidFill>
                <a:prstClr val="black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" charset="-128"/>
            </a:endParaRPr>
          </a:p>
          <a:p>
            <a:r>
              <a:rPr lang="ja-JP" altLang="en-US" sz="160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" charset="-128"/>
              </a:rPr>
              <a:t>共同ホストになる</a:t>
            </a:r>
            <a:endParaRPr kumimoji="1" lang="en-US" altLang="ja-JP" sz="1600" dirty="0">
              <a:solidFill>
                <a:prstClr val="black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" charset="-128"/>
            </a:endParaRPr>
          </a:p>
          <a:p>
            <a:pPr algn="l"/>
            <a:endParaRPr kumimoji="1" lang="en-US" altLang="ja-JP" sz="1600" dirty="0">
              <a:solidFill>
                <a:prstClr val="black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" charset="-128"/>
            </a:endParaRPr>
          </a:p>
          <a:p>
            <a:pPr algn="l"/>
            <a:r>
              <a:rPr lang="ja-JP" altLang="en-US" sz="1600">
                <a:solidFill>
                  <a:prstClr val="black"/>
                </a:solidFill>
                <a:highlight>
                  <a:srgbClr val="FFFF00"/>
                </a:highlight>
                <a:latin typeface="Meiryo UI" panose="020B0604030504040204" pitchFamily="34" charset="-128"/>
                <a:ea typeface="Meiryo UI" panose="020B0604030504040204" pitchFamily="34" charset="-128"/>
                <a:cs typeface="Meiryo" charset="-128"/>
              </a:rPr>
              <a:t>受講生</a:t>
            </a:r>
            <a:r>
              <a:rPr kumimoji="1" lang="ja-JP" altLang="en-US" sz="1600">
                <a:solidFill>
                  <a:prstClr val="black"/>
                </a:solidFill>
                <a:highlight>
                  <a:srgbClr val="FFFF00"/>
                </a:highlight>
                <a:latin typeface="Meiryo UI" panose="020B0604030504040204" pitchFamily="34" charset="-128"/>
                <a:ea typeface="Meiryo UI" panose="020B0604030504040204" pitchFamily="34" charset="-128"/>
                <a:cs typeface="Meiryo" charset="-128"/>
              </a:rPr>
              <a:t>承認</a:t>
            </a:r>
            <a:endParaRPr kumimoji="1" lang="en-US" altLang="ja-JP" sz="1600" dirty="0">
              <a:solidFill>
                <a:prstClr val="black"/>
              </a:solidFill>
              <a:highlight>
                <a:srgbClr val="FFFF00"/>
              </a:highlight>
              <a:latin typeface="Meiryo UI" panose="020B0604030504040204" pitchFamily="34" charset="-128"/>
              <a:ea typeface="Meiryo UI" panose="020B0604030504040204" pitchFamily="34" charset="-128"/>
              <a:cs typeface="Meiryo" charset="-128"/>
            </a:endParaRPr>
          </a:p>
          <a:p>
            <a:pPr algn="l"/>
            <a:endParaRPr lang="en-US" altLang="ja-JP" sz="1600" dirty="0">
              <a:solidFill>
                <a:prstClr val="black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" charset="-128"/>
            </a:endParaRPr>
          </a:p>
          <a:p>
            <a:pPr algn="l"/>
            <a:endParaRPr lang="en-US" altLang="ja-JP" sz="1600" dirty="0">
              <a:solidFill>
                <a:prstClr val="black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" charset="-128"/>
            </a:endParaRPr>
          </a:p>
          <a:p>
            <a:pPr algn="l"/>
            <a:r>
              <a:rPr lang="ja-JP" altLang="en-US" sz="1600">
                <a:solidFill>
                  <a:prstClr val="black"/>
                </a:solidFill>
                <a:highlight>
                  <a:srgbClr val="FFFF00"/>
                </a:highlight>
                <a:latin typeface="Meiryo UI" panose="020B0604030504040204" pitchFamily="34" charset="-128"/>
                <a:ea typeface="Meiryo UI" panose="020B0604030504040204" pitchFamily="34" charset="-128"/>
                <a:cs typeface="Meiryo" charset="-128"/>
              </a:rPr>
              <a:t>チャット対応</a:t>
            </a:r>
            <a:endParaRPr lang="en-US" altLang="ja-JP" sz="1600" dirty="0">
              <a:solidFill>
                <a:prstClr val="black"/>
              </a:solidFill>
              <a:highlight>
                <a:srgbClr val="FFFF00"/>
              </a:highlight>
              <a:latin typeface="Meiryo UI" panose="020B0604030504040204" pitchFamily="34" charset="-128"/>
              <a:ea typeface="Meiryo UI" panose="020B0604030504040204" pitchFamily="34" charset="-128"/>
              <a:cs typeface="Meiryo" charset="-128"/>
            </a:endParaRPr>
          </a:p>
          <a:p>
            <a:pPr algn="l"/>
            <a:r>
              <a:rPr lang="ja-JP" altLang="en-US" sz="1600">
                <a:solidFill>
                  <a:prstClr val="black"/>
                </a:solidFill>
                <a:highlight>
                  <a:srgbClr val="FFFF00"/>
                </a:highlight>
                <a:latin typeface="Meiryo UI" panose="020B0604030504040204" pitchFamily="34" charset="-128"/>
                <a:ea typeface="Meiryo UI" panose="020B0604030504040204" pitchFamily="34" charset="-128"/>
                <a:cs typeface="Meiryo" charset="-128"/>
              </a:rPr>
              <a:t>ブレイクアウト</a:t>
            </a:r>
            <a:endParaRPr lang="en-US" altLang="ja-JP" sz="1600" dirty="0">
              <a:solidFill>
                <a:prstClr val="black"/>
              </a:solidFill>
              <a:highlight>
                <a:srgbClr val="FFFF00"/>
              </a:highlight>
              <a:latin typeface="Meiryo UI" panose="020B0604030504040204" pitchFamily="34" charset="-128"/>
              <a:ea typeface="Meiryo UI" panose="020B0604030504040204" pitchFamily="34" charset="-128"/>
              <a:cs typeface="Meiryo" charset="-128"/>
            </a:endParaRPr>
          </a:p>
          <a:p>
            <a:pPr algn="l"/>
            <a:endParaRPr kumimoji="1" lang="en-US" altLang="ja-JP" sz="1600" dirty="0">
              <a:solidFill>
                <a:prstClr val="black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" charset="-128"/>
            </a:endParaRPr>
          </a:p>
          <a:p>
            <a:pPr algn="l"/>
            <a:r>
              <a:rPr kumimoji="1" lang="ja-JP" altLang="en-US" sz="160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" charset="-128"/>
              </a:rPr>
              <a:t>退出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5EDA6C89-7DF6-244D-96D0-A0C480AFE371}"/>
              </a:ext>
            </a:extLst>
          </p:cNvPr>
          <p:cNvSpPr txBox="1"/>
          <p:nvPr/>
        </p:nvSpPr>
        <p:spPr bwMode="auto">
          <a:xfrm>
            <a:off x="933876" y="2885203"/>
            <a:ext cx="10198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algn="l"/>
            <a:r>
              <a:rPr lang="ja-JP" altLang="en-US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" charset="-128"/>
              </a:rPr>
              <a:t>事務局</a:t>
            </a:r>
            <a:r>
              <a:rPr lang="en-US" altLang="ja-JP" dirty="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" charset="-128"/>
              </a:rPr>
              <a:t>1</a:t>
            </a:r>
            <a:endParaRPr kumimoji="1" lang="ja-JP" altLang="en-US">
              <a:solidFill>
                <a:prstClr val="black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F78349A7-6BEC-8B4C-85FC-9F70309AAA07}"/>
              </a:ext>
            </a:extLst>
          </p:cNvPr>
          <p:cNvSpPr txBox="1"/>
          <p:nvPr/>
        </p:nvSpPr>
        <p:spPr bwMode="auto">
          <a:xfrm>
            <a:off x="687101" y="1935465"/>
            <a:ext cx="7232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algn="l"/>
            <a:r>
              <a:rPr lang="ja-JP" altLang="en-US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" charset="-128"/>
              </a:rPr>
              <a:t>ホスト</a:t>
            </a:r>
            <a:endParaRPr kumimoji="1" lang="ja-JP" altLang="en-US">
              <a:solidFill>
                <a:prstClr val="black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" charset="-128"/>
            </a:endParaRPr>
          </a:p>
        </p:txBody>
      </p:sp>
      <p:pic>
        <p:nvPicPr>
          <p:cNvPr id="2050" name="Picture 2" descr="zoom無料オンライン相談 | 要町千川のアパートマンションなら互恵ホーム">
            <a:extLst>
              <a:ext uri="{FF2B5EF4-FFF2-40B4-BE49-F238E27FC236}">
                <a16:creationId xmlns:a16="http://schemas.microsoft.com/office/drawing/2014/main" id="{1E4CA578-5E13-4C4E-B672-FCA89C995E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86767" y="891999"/>
            <a:ext cx="877163" cy="701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61224DAE-9045-434E-A7C3-226BBC4B031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9729" y="2319773"/>
            <a:ext cx="1130772" cy="1108857"/>
          </a:xfrm>
          <a:prstGeom prst="rect">
            <a:avLst/>
          </a:prstGeom>
        </p:spPr>
      </p:pic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B7124BD1-10E8-3B4B-B595-7D7A61D5DC2F}"/>
              </a:ext>
            </a:extLst>
          </p:cNvPr>
          <p:cNvSpPr txBox="1"/>
          <p:nvPr/>
        </p:nvSpPr>
        <p:spPr bwMode="auto">
          <a:xfrm>
            <a:off x="7237952" y="2349115"/>
            <a:ext cx="8771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algn="l"/>
            <a:r>
              <a:rPr lang="ja-JP" altLang="en-US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" charset="-128"/>
              </a:rPr>
              <a:t>受講生</a:t>
            </a:r>
            <a:endParaRPr kumimoji="1" lang="ja-JP" altLang="en-US">
              <a:solidFill>
                <a:prstClr val="black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F134A2BA-0C98-AF40-8C67-0452FF02E004}"/>
              </a:ext>
            </a:extLst>
          </p:cNvPr>
          <p:cNvSpPr txBox="1"/>
          <p:nvPr/>
        </p:nvSpPr>
        <p:spPr bwMode="auto">
          <a:xfrm>
            <a:off x="4621644" y="2861602"/>
            <a:ext cx="10198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algn="l"/>
            <a:r>
              <a:rPr lang="ja-JP" altLang="en-US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" charset="-128"/>
              </a:rPr>
              <a:t>事務局</a:t>
            </a:r>
            <a:r>
              <a:rPr lang="en-US" altLang="ja-JP" dirty="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" charset="-128"/>
              </a:rPr>
              <a:t>2</a:t>
            </a:r>
            <a:endParaRPr kumimoji="1" lang="ja-JP" altLang="en-US">
              <a:solidFill>
                <a:prstClr val="black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F72E437B-2CAC-0945-B955-C9A39BBA4D43}"/>
              </a:ext>
            </a:extLst>
          </p:cNvPr>
          <p:cNvSpPr txBox="1"/>
          <p:nvPr/>
        </p:nvSpPr>
        <p:spPr bwMode="auto">
          <a:xfrm>
            <a:off x="2403343" y="1896462"/>
            <a:ext cx="71365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algn="l"/>
            <a:r>
              <a:rPr lang="ja-JP" altLang="en-US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" charset="-128"/>
              </a:rPr>
              <a:t>共同</a:t>
            </a:r>
            <a:endParaRPr lang="en-US" altLang="ja-JP" dirty="0">
              <a:solidFill>
                <a:prstClr val="black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" charset="-128"/>
            </a:endParaRPr>
          </a:p>
          <a:p>
            <a:pPr algn="l"/>
            <a:r>
              <a:rPr lang="ja-JP" altLang="en-US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" charset="-128"/>
              </a:rPr>
              <a:t>ホスト</a:t>
            </a:r>
            <a:endParaRPr kumimoji="1" lang="ja-JP" altLang="en-US">
              <a:solidFill>
                <a:prstClr val="black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CCFCF798-5515-0A40-9EB0-815FF9A6BBDF}"/>
              </a:ext>
            </a:extLst>
          </p:cNvPr>
          <p:cNvSpPr txBox="1"/>
          <p:nvPr/>
        </p:nvSpPr>
        <p:spPr bwMode="auto">
          <a:xfrm>
            <a:off x="2918524" y="2885203"/>
            <a:ext cx="6591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algn="l"/>
            <a:r>
              <a:rPr lang="ja-JP" altLang="en-US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" charset="-128"/>
              </a:rPr>
              <a:t>講師</a:t>
            </a:r>
            <a:endParaRPr kumimoji="1" lang="ja-JP" altLang="en-US">
              <a:solidFill>
                <a:prstClr val="black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" charset="-128"/>
            </a:endParaRP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648458DB-85EF-AF46-99B6-6BD21DB77E5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8397" y="1822004"/>
            <a:ext cx="950497" cy="1052197"/>
          </a:xfrm>
          <a:prstGeom prst="rect">
            <a:avLst/>
          </a:prstGeom>
        </p:spPr>
      </p:pic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EC567CC7-8DA7-2247-8762-15131C237C36}"/>
              </a:ext>
            </a:extLst>
          </p:cNvPr>
          <p:cNvSpPr txBox="1"/>
          <p:nvPr/>
        </p:nvSpPr>
        <p:spPr bwMode="auto">
          <a:xfrm>
            <a:off x="4152878" y="1864004"/>
            <a:ext cx="71365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algn="l"/>
            <a:r>
              <a:rPr lang="ja-JP" altLang="en-US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" charset="-128"/>
              </a:rPr>
              <a:t>共同</a:t>
            </a:r>
            <a:endParaRPr lang="en-US" altLang="ja-JP" dirty="0">
              <a:solidFill>
                <a:prstClr val="black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" charset="-128"/>
            </a:endParaRPr>
          </a:p>
          <a:p>
            <a:pPr algn="l"/>
            <a:r>
              <a:rPr lang="ja-JP" altLang="en-US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" charset="-128"/>
              </a:rPr>
              <a:t>ホスト</a:t>
            </a:r>
            <a:endParaRPr kumimoji="1" lang="ja-JP" altLang="en-US">
              <a:solidFill>
                <a:prstClr val="black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" charset="-128"/>
            </a:endParaRP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BA006B6B-860B-224D-A1E9-BE367E846AF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1115" y="1857862"/>
            <a:ext cx="733622" cy="923821"/>
          </a:xfrm>
          <a:prstGeom prst="rect">
            <a:avLst/>
          </a:prstGeom>
        </p:spPr>
      </p:pic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DFC2B4B3-A1C9-5545-A664-28200839D9CB}"/>
              </a:ext>
            </a:extLst>
          </p:cNvPr>
          <p:cNvSpPr txBox="1"/>
          <p:nvPr/>
        </p:nvSpPr>
        <p:spPr bwMode="auto">
          <a:xfrm>
            <a:off x="5877511" y="2854852"/>
            <a:ext cx="8771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algn="l"/>
            <a:r>
              <a:rPr lang="ja-JP" altLang="en-US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" charset="-128"/>
              </a:rPr>
              <a:t>受講生</a:t>
            </a:r>
            <a:endParaRPr kumimoji="1" lang="ja-JP" altLang="en-US">
              <a:solidFill>
                <a:prstClr val="black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" charset="-128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1BF1A100-ADA7-9C43-AEAC-C7C79E0DD299}"/>
              </a:ext>
            </a:extLst>
          </p:cNvPr>
          <p:cNvSpPr txBox="1"/>
          <p:nvPr/>
        </p:nvSpPr>
        <p:spPr bwMode="auto">
          <a:xfrm>
            <a:off x="6516946" y="3537522"/>
            <a:ext cx="1301959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algn="l"/>
            <a:r>
              <a:rPr lang="ja-JP" altLang="en-US" sz="160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" charset="-128"/>
              </a:rPr>
              <a:t>参加</a:t>
            </a:r>
            <a:endParaRPr lang="en-US" altLang="ja-JP" sz="1600" dirty="0">
              <a:solidFill>
                <a:prstClr val="black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" charset="-128"/>
            </a:endParaRPr>
          </a:p>
          <a:p>
            <a:pPr algn="l"/>
            <a:endParaRPr kumimoji="1" lang="en-US" altLang="ja-JP" sz="1600" dirty="0">
              <a:solidFill>
                <a:prstClr val="black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" charset="-128"/>
            </a:endParaRPr>
          </a:p>
          <a:p>
            <a:pPr algn="l"/>
            <a:endParaRPr lang="en-US" altLang="ja-JP" sz="1600" dirty="0">
              <a:solidFill>
                <a:prstClr val="black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" charset="-128"/>
            </a:endParaRPr>
          </a:p>
          <a:p>
            <a:pPr algn="l"/>
            <a:endParaRPr kumimoji="1" lang="en-US" altLang="ja-JP" sz="1600" dirty="0">
              <a:solidFill>
                <a:prstClr val="black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" charset="-128"/>
            </a:endParaRPr>
          </a:p>
          <a:p>
            <a:pPr algn="l"/>
            <a:endParaRPr lang="en-US" altLang="ja-JP" sz="1600" dirty="0">
              <a:solidFill>
                <a:prstClr val="black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" charset="-128"/>
            </a:endParaRPr>
          </a:p>
          <a:p>
            <a:r>
              <a:rPr lang="ja-JP" altLang="en-US" sz="160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" charset="-128"/>
              </a:rPr>
              <a:t>投票</a:t>
            </a:r>
            <a:endParaRPr lang="en-US" altLang="ja-JP" sz="1600" dirty="0">
              <a:solidFill>
                <a:prstClr val="black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" charset="-128"/>
            </a:endParaRPr>
          </a:p>
          <a:p>
            <a:r>
              <a:rPr lang="ja-JP" altLang="en-US" sz="160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" charset="-128"/>
              </a:rPr>
              <a:t>チャット</a:t>
            </a:r>
            <a:endParaRPr lang="en-US" altLang="ja-JP" sz="1600" dirty="0">
              <a:solidFill>
                <a:prstClr val="black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" charset="-128"/>
            </a:endParaRPr>
          </a:p>
          <a:p>
            <a:r>
              <a:rPr lang="ja-JP" altLang="en-US" sz="160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" charset="-128"/>
              </a:rPr>
              <a:t>グループワーク</a:t>
            </a:r>
            <a:endParaRPr lang="en-US" altLang="ja-JP" sz="1600" dirty="0">
              <a:solidFill>
                <a:prstClr val="black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" charset="-128"/>
            </a:endParaRPr>
          </a:p>
          <a:p>
            <a:endParaRPr lang="en-US" altLang="ja-JP" sz="1600" dirty="0">
              <a:solidFill>
                <a:prstClr val="black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" charset="-128"/>
            </a:endParaRPr>
          </a:p>
          <a:p>
            <a:pPr algn="l"/>
            <a:r>
              <a:rPr kumimoji="1" lang="ja-JP" altLang="en-US" sz="160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" charset="-128"/>
              </a:rPr>
              <a:t>退出</a:t>
            </a:r>
          </a:p>
        </p:txBody>
      </p:sp>
    </p:spTree>
    <p:extLst>
      <p:ext uri="{BB962C8B-B14F-4D97-AF65-F5344CB8AC3E}">
        <p14:creationId xmlns:p14="http://schemas.microsoft.com/office/powerpoint/2010/main" val="30032691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E465CAC-2EAE-4C4D-BCAB-CBF88F88F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参考：オンライン名刺交換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1219806-D07E-254F-8242-0A9E23E157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z="1800"/>
              <a:t>名刺管理サービス</a:t>
            </a:r>
            <a:r>
              <a:rPr kumimoji="1" lang="en-US" altLang="ja-JP" sz="1800" dirty="0"/>
              <a:t>Eight</a:t>
            </a:r>
            <a:r>
              <a:rPr kumimoji="1" lang="ja-JP" altLang="en-US" sz="1800"/>
              <a:t>では、</a:t>
            </a:r>
            <a:r>
              <a:rPr kumimoji="1" lang="en-US" altLang="ja-JP" sz="1800" dirty="0"/>
              <a:t>Zoom</a:t>
            </a:r>
            <a:r>
              <a:rPr kumimoji="1" lang="ja-JP" altLang="en-US" sz="1800"/>
              <a:t>などのオンライン名交換用の背景画像が用意されている。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2B436BE-B095-7B4A-AFC2-D73D67B2E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53F62-A821-3A4C-A183-6D194ED9BF27}" type="slidenum">
              <a:rPr lang="ja-JP" altLang="en-US" smtClean="0"/>
              <a:pPr/>
              <a:t>19</a:t>
            </a:fld>
            <a:endParaRPr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1A4AE30C-F255-6A41-892F-F54640DE973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6362" y="1752424"/>
            <a:ext cx="6498521" cy="467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848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右矢印 26">
            <a:extLst>
              <a:ext uri="{FF2B5EF4-FFF2-40B4-BE49-F238E27FC236}">
                <a16:creationId xmlns:a16="http://schemas.microsoft.com/office/drawing/2014/main" id="{1F107C75-4BF1-6641-8A15-6D834D8C8274}"/>
              </a:ext>
            </a:extLst>
          </p:cNvPr>
          <p:cNvSpPr/>
          <p:nvPr/>
        </p:nvSpPr>
        <p:spPr>
          <a:xfrm>
            <a:off x="2097741" y="1976718"/>
            <a:ext cx="4930738" cy="416858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  <a:latin typeface="Hiragino Kaku Gothic Pro W3" panose="020B0300000000000000" pitchFamily="34" charset="-128"/>
              <a:ea typeface="Hiragino Kaku Gothic Pro W3" panose="020B0300000000000000" pitchFamily="34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ADE44654-A936-1747-87F6-DC147A387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3200" dirty="0"/>
              <a:t>20</a:t>
            </a:r>
            <a:r>
              <a:rPr kumimoji="1" lang="ja-JP" altLang="en-US" sz="3200"/>
              <a:t>人程度のオンライン「会議」の流れ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48227AA-E33F-4E46-B667-1FC989011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53F62-A821-3A4C-A183-6D194ED9BF27}" type="slidenum">
              <a:rPr lang="ja-JP" altLang="en-US" smtClean="0"/>
              <a:pPr/>
              <a:t>2</a:t>
            </a:fld>
            <a:endParaRPr lang="ja-JP" altLang="en-US" dirty="0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13838AB-AD07-9949-A627-DF1F7588EDF8}"/>
              </a:ext>
            </a:extLst>
          </p:cNvPr>
          <p:cNvSpPr/>
          <p:nvPr/>
        </p:nvSpPr>
        <p:spPr>
          <a:xfrm>
            <a:off x="501805" y="1455782"/>
            <a:ext cx="1834127" cy="144497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>
                <a:solidFill>
                  <a:schemeClr val="tx1"/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会議日程の調整</a:t>
            </a:r>
            <a:endParaRPr kumimoji="1" lang="en-US" altLang="ja-JP" dirty="0">
              <a:solidFill>
                <a:schemeClr val="tx1"/>
              </a:solidFill>
              <a:latin typeface="Hiragino Kaku Gothic Pro W3" panose="020B0300000000000000" pitchFamily="34" charset="-128"/>
              <a:ea typeface="Hiragino Kaku Gothic Pro W3" panose="020B0300000000000000" pitchFamily="34" charset="-128"/>
            </a:endParaRPr>
          </a:p>
          <a:p>
            <a:pPr algn="ctr"/>
            <a:r>
              <a:rPr lang="ja-JP" altLang="en-US">
                <a:solidFill>
                  <a:schemeClr val="tx1"/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議題の送付</a:t>
            </a:r>
            <a:endParaRPr lang="en-US" altLang="ja-JP" dirty="0">
              <a:solidFill>
                <a:schemeClr val="tx1"/>
              </a:solidFill>
              <a:latin typeface="Hiragino Kaku Gothic Pro W3" panose="020B0300000000000000" pitchFamily="34" charset="-128"/>
              <a:ea typeface="Hiragino Kaku Gothic Pro W3" panose="020B0300000000000000" pitchFamily="34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E189FD38-92F0-114E-A782-BAECE0122B0D}"/>
              </a:ext>
            </a:extLst>
          </p:cNvPr>
          <p:cNvSpPr/>
          <p:nvPr/>
        </p:nvSpPr>
        <p:spPr>
          <a:xfrm>
            <a:off x="2690980" y="1455782"/>
            <a:ext cx="1834127" cy="144497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>
                <a:solidFill>
                  <a:schemeClr val="tx1"/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会議</a:t>
            </a:r>
            <a:r>
              <a:rPr lang="en-US" altLang="ja-JP" dirty="0">
                <a:solidFill>
                  <a:schemeClr val="tx1"/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URL</a:t>
            </a:r>
            <a:r>
              <a:rPr lang="ja-JP" altLang="en-US">
                <a:solidFill>
                  <a:schemeClr val="tx1"/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の連絡</a:t>
            </a:r>
            <a:endParaRPr kumimoji="1" lang="en-US" altLang="ja-JP" dirty="0">
              <a:solidFill>
                <a:schemeClr val="tx1"/>
              </a:solidFill>
              <a:latin typeface="Hiragino Kaku Gothic Pro W3" panose="020B0300000000000000" pitchFamily="34" charset="-128"/>
              <a:ea typeface="Hiragino Kaku Gothic Pro W3" panose="020B0300000000000000" pitchFamily="34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D93041B-9825-6D4A-8332-30E631536049}"/>
              </a:ext>
            </a:extLst>
          </p:cNvPr>
          <p:cNvSpPr/>
          <p:nvPr/>
        </p:nvSpPr>
        <p:spPr>
          <a:xfrm>
            <a:off x="4880155" y="1455782"/>
            <a:ext cx="1834127" cy="144497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chemeClr val="tx1"/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Teams</a:t>
            </a:r>
            <a:r>
              <a:rPr lang="ja-JP" altLang="en-US">
                <a:solidFill>
                  <a:schemeClr val="tx1"/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の</a:t>
            </a:r>
            <a:endParaRPr lang="en-US" altLang="ja-JP" dirty="0">
              <a:solidFill>
                <a:schemeClr val="tx1"/>
              </a:solidFill>
              <a:latin typeface="Hiragino Kaku Gothic Pro W3" panose="020B0300000000000000" pitchFamily="34" charset="-128"/>
              <a:ea typeface="Hiragino Kaku Gothic Pro W3" panose="020B0300000000000000" pitchFamily="34" charset="-128"/>
            </a:endParaRPr>
          </a:p>
          <a:p>
            <a:pPr algn="ctr"/>
            <a:r>
              <a:rPr lang="ja-JP" altLang="en-US">
                <a:solidFill>
                  <a:schemeClr val="tx1"/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会議立ち上げ</a:t>
            </a:r>
            <a:endParaRPr lang="en-US" altLang="ja-JP" dirty="0">
              <a:solidFill>
                <a:schemeClr val="tx1"/>
              </a:solidFill>
              <a:latin typeface="Hiragino Kaku Gothic Pro W3" panose="020B0300000000000000" pitchFamily="34" charset="-128"/>
              <a:ea typeface="Hiragino Kaku Gothic Pro W3" panose="020B0300000000000000" pitchFamily="34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C0AE8D7-DEC0-F74B-AA6D-4E441A9EF48E}"/>
              </a:ext>
            </a:extLst>
          </p:cNvPr>
          <p:cNvSpPr txBox="1"/>
          <p:nvPr/>
        </p:nvSpPr>
        <p:spPr bwMode="auto">
          <a:xfrm>
            <a:off x="7357058" y="1063872"/>
            <a:ext cx="8771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>
                <a:solidFill>
                  <a:prstClr val="black"/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  <a:cs typeface="Meiryo" charset="-128"/>
              </a:rPr>
              <a:t>０分前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086551A8-A184-7F4E-8F58-7AA19158EBBF}"/>
              </a:ext>
            </a:extLst>
          </p:cNvPr>
          <p:cNvSpPr/>
          <p:nvPr/>
        </p:nvSpPr>
        <p:spPr>
          <a:xfrm>
            <a:off x="7023307" y="1455782"/>
            <a:ext cx="1834127" cy="144497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>
                <a:solidFill>
                  <a:schemeClr val="tx1"/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こちらの準備ができ次第、</a:t>
            </a:r>
            <a:endParaRPr lang="en-US" altLang="ja-JP" dirty="0">
              <a:solidFill>
                <a:schemeClr val="tx1"/>
              </a:solidFill>
              <a:latin typeface="Hiragino Kaku Gothic Pro W3" panose="020B0300000000000000" pitchFamily="34" charset="-128"/>
              <a:ea typeface="Hiragino Kaku Gothic Pro W3" panose="020B0300000000000000" pitchFamily="34" charset="-128"/>
            </a:endParaRPr>
          </a:p>
          <a:p>
            <a:pPr algn="ctr"/>
            <a:r>
              <a:rPr lang="ja-JP" altLang="en-US">
                <a:solidFill>
                  <a:schemeClr val="tx1"/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ロビーから入室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8646D605-7F22-E142-993D-E4FB679FABE8}"/>
              </a:ext>
            </a:extLst>
          </p:cNvPr>
          <p:cNvSpPr txBox="1"/>
          <p:nvPr/>
        </p:nvSpPr>
        <p:spPr bwMode="auto">
          <a:xfrm>
            <a:off x="208293" y="798154"/>
            <a:ext cx="272382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algn="l"/>
            <a:r>
              <a:rPr lang="en-US" altLang="ja-JP" dirty="0">
                <a:solidFill>
                  <a:prstClr val="black"/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  <a:cs typeface="Meiryo" charset="-128"/>
              </a:rPr>
              <a:t>【</a:t>
            </a:r>
            <a:r>
              <a:rPr lang="ja-JP" altLang="en-US">
                <a:solidFill>
                  <a:prstClr val="black"/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  <a:cs typeface="Meiryo" charset="-128"/>
              </a:rPr>
              <a:t>各部会の会議を想定</a:t>
            </a:r>
            <a:r>
              <a:rPr lang="en-US" altLang="ja-JP" dirty="0">
                <a:solidFill>
                  <a:prstClr val="black"/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  <a:cs typeface="Meiryo" charset="-128"/>
              </a:rPr>
              <a:t>】</a:t>
            </a:r>
            <a:endParaRPr kumimoji="1" lang="ja-JP" altLang="en-US">
              <a:solidFill>
                <a:prstClr val="black"/>
              </a:solidFill>
              <a:latin typeface="Hiragino Kaku Gothic Pro W3" panose="020B0300000000000000" pitchFamily="34" charset="-128"/>
              <a:ea typeface="Hiragino Kaku Gothic Pro W3" panose="020B0300000000000000" pitchFamily="34" charset="-128"/>
              <a:cs typeface="Meiryo" charset="-128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566EFF96-C52B-AE4F-9219-803848F3A0B3}"/>
              </a:ext>
            </a:extLst>
          </p:cNvPr>
          <p:cNvSpPr txBox="1"/>
          <p:nvPr/>
        </p:nvSpPr>
        <p:spPr bwMode="auto">
          <a:xfrm>
            <a:off x="5222366" y="1086450"/>
            <a:ext cx="9509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dirty="0">
                <a:solidFill>
                  <a:prstClr val="black"/>
                </a:solidFill>
                <a:highlight>
                  <a:srgbClr val="FFFF00"/>
                </a:highlight>
                <a:latin typeface="Hiragino Kaku Gothic Pro W3" panose="020B0300000000000000" pitchFamily="34" charset="-128"/>
                <a:ea typeface="Hiragino Kaku Gothic Pro W3" panose="020B0300000000000000" pitchFamily="34" charset="-128"/>
                <a:cs typeface="Meiryo" charset="-128"/>
              </a:rPr>
              <a:t>15</a:t>
            </a:r>
            <a:r>
              <a:rPr kumimoji="1" lang="ja-JP" altLang="en-US">
                <a:solidFill>
                  <a:prstClr val="black"/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  <a:cs typeface="Meiryo" charset="-128"/>
              </a:rPr>
              <a:t>分前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1D6F6B85-A604-594E-B672-DAE848DCF426}"/>
              </a:ext>
            </a:extLst>
          </p:cNvPr>
          <p:cNvSpPr txBox="1"/>
          <p:nvPr/>
        </p:nvSpPr>
        <p:spPr bwMode="auto">
          <a:xfrm>
            <a:off x="3015731" y="1079146"/>
            <a:ext cx="12602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dirty="0">
                <a:solidFill>
                  <a:prstClr val="black"/>
                </a:solidFill>
                <a:highlight>
                  <a:srgbClr val="FFFF00"/>
                </a:highlight>
                <a:latin typeface="Hiragino Kaku Gothic Pro W3" panose="020B0300000000000000" pitchFamily="34" charset="-128"/>
                <a:ea typeface="Hiragino Kaku Gothic Pro W3" panose="020B0300000000000000" pitchFamily="34" charset="-128"/>
                <a:cs typeface="Meiryo" charset="-128"/>
              </a:rPr>
              <a:t>3</a:t>
            </a:r>
            <a:r>
              <a:rPr kumimoji="1" lang="ja-JP" altLang="en-US">
                <a:solidFill>
                  <a:prstClr val="black"/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  <a:cs typeface="Meiryo" charset="-128"/>
              </a:rPr>
              <a:t>営業日前</a:t>
            </a:r>
          </a:p>
        </p:txBody>
      </p:sp>
      <p:sp>
        <p:nvSpPr>
          <p:cNvPr id="34" name="コンテンツ プレースホルダー 2">
            <a:extLst>
              <a:ext uri="{FF2B5EF4-FFF2-40B4-BE49-F238E27FC236}">
                <a16:creationId xmlns:a16="http://schemas.microsoft.com/office/drawing/2014/main" id="{0AC79AA5-37B6-124A-9836-F4FFDAD27538}"/>
              </a:ext>
            </a:extLst>
          </p:cNvPr>
          <p:cNvSpPr txBox="1">
            <a:spLocks/>
          </p:cNvSpPr>
          <p:nvPr/>
        </p:nvSpPr>
        <p:spPr>
          <a:xfrm>
            <a:off x="239028" y="3014133"/>
            <a:ext cx="8648163" cy="341255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  <a:cs typeface="Hiragino Kaku Gothic Pro W3" panose="020B0300000000000000" pitchFamily="34" charset="-12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  <a:cs typeface="Hiragino Kaku Gothic Pro W3" panose="020B0300000000000000" pitchFamily="34" charset="-12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  <a:cs typeface="Hiragino Kaku Gothic Pro W3" panose="020B0300000000000000" pitchFamily="34" charset="-12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  <a:cs typeface="Hiragino Kaku Gothic Pro W3" panose="020B0300000000000000" pitchFamily="34" charset="-12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  <a:cs typeface="Hiragino Kaku Gothic Pro W3" panose="020B0300000000000000" pitchFamily="34" charset="-12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400"/>
              <a:t>会議全景が映るカメラと、事務局端末のカメラの二台体制で切り替えていく予定</a:t>
            </a:r>
            <a:endParaRPr lang="en-US" altLang="ja-JP" sz="1400" dirty="0"/>
          </a:p>
          <a:p>
            <a:endParaRPr lang="en-US" altLang="ja-JP" sz="1400" dirty="0"/>
          </a:p>
          <a:p>
            <a:r>
              <a:rPr lang="ja-JP" altLang="en-US" sz="1400"/>
              <a:t>資料の共有は、会議事務局でのみ実施したほうがスムーズにはなる</a:t>
            </a:r>
            <a:endParaRPr lang="en-US" altLang="ja-JP" sz="1400" dirty="0"/>
          </a:p>
          <a:p>
            <a:r>
              <a:rPr lang="ja-JP" altLang="en-US" sz="1400"/>
              <a:t>事前にできていれば資料もメール等で配布しておく</a:t>
            </a:r>
            <a:endParaRPr lang="en-US" altLang="ja-JP" sz="1400" dirty="0"/>
          </a:p>
          <a:p>
            <a:r>
              <a:rPr lang="ja-JP" altLang="en-US" sz="1400"/>
              <a:t>（ただ、他の出席者からの資料の共有があるか確認しておく）</a:t>
            </a:r>
            <a:endParaRPr lang="en-US" altLang="ja-JP" sz="1400" dirty="0"/>
          </a:p>
          <a:p>
            <a:r>
              <a:rPr lang="en-US" altLang="ja-JP" sz="1400" dirty="0"/>
              <a:t>20</a:t>
            </a:r>
            <a:r>
              <a:rPr lang="ja-JP" altLang="en-US" sz="1400"/>
              <a:t>名程度の参加者の多い会議であれば、議題と進行を明確にして、誰が発表するのか事前に決めておくとスムーズになる　（順番に意見確認のために振っていく）</a:t>
            </a:r>
            <a:endParaRPr lang="en-US" altLang="ja-JP" sz="1400" dirty="0"/>
          </a:p>
          <a:p>
            <a:endParaRPr lang="en-US" altLang="ja-JP" sz="1400" dirty="0"/>
          </a:p>
          <a:p>
            <a:r>
              <a:rPr lang="ja-JP" altLang="en-US" sz="1400"/>
              <a:t>リアル参加とオンライン参加が両方ある場合には、会議スタート時にリアルにはどの方が参加しているか伝える。→全景カメラでリアル参加者は顔を見せてもらう</a:t>
            </a:r>
            <a:endParaRPr lang="en-US" altLang="ja-JP" sz="1400" dirty="0"/>
          </a:p>
          <a:p>
            <a:endParaRPr lang="en-US" altLang="ja-JP" sz="1400" dirty="0"/>
          </a:p>
          <a:p>
            <a:r>
              <a:rPr lang="ja-JP" altLang="en-US" sz="1400"/>
              <a:t>議決　手を挙げる　（冒頭に練習　事務局）</a:t>
            </a:r>
            <a:endParaRPr lang="ja-JP" altLang="en-US" sz="120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EE5B1D0D-36EC-4C4D-A6EC-DD1327AAAF67}"/>
              </a:ext>
            </a:extLst>
          </p:cNvPr>
          <p:cNvSpPr txBox="1"/>
          <p:nvPr/>
        </p:nvSpPr>
        <p:spPr bwMode="auto">
          <a:xfrm>
            <a:off x="600023" y="1086450"/>
            <a:ext cx="14911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dirty="0">
                <a:solidFill>
                  <a:prstClr val="black"/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  <a:cs typeface="Meiryo" charset="-128"/>
              </a:rPr>
              <a:t>1</a:t>
            </a:r>
            <a:r>
              <a:rPr kumimoji="1" lang="ja-JP" altLang="en-US">
                <a:solidFill>
                  <a:prstClr val="black"/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  <a:cs typeface="Meiryo" charset="-128"/>
              </a:rPr>
              <a:t>ヶ月程度前</a:t>
            </a:r>
          </a:p>
        </p:txBody>
      </p:sp>
    </p:spTree>
    <p:extLst>
      <p:ext uri="{BB962C8B-B14F-4D97-AF65-F5344CB8AC3E}">
        <p14:creationId xmlns:p14="http://schemas.microsoft.com/office/powerpoint/2010/main" val="18934155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ECD76F0-CB3B-9942-93ED-A8B332E41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オンラインでより伝えるには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43506A8-A87C-F54B-9A81-B30C038E86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917" y="1058674"/>
            <a:ext cx="8648163" cy="5356728"/>
          </a:xfrm>
        </p:spPr>
        <p:txBody>
          <a:bodyPr>
            <a:normAutofit/>
          </a:bodyPr>
          <a:lstStyle/>
          <a:p>
            <a:r>
              <a:rPr lang="ja-JP" altLang="en-US" sz="1800"/>
              <a:t>オーバーアクションで</a:t>
            </a:r>
            <a:endParaRPr lang="en-US" altLang="ja-JP" sz="1800" dirty="0"/>
          </a:p>
          <a:p>
            <a:pPr lvl="1"/>
            <a:r>
              <a:rPr lang="ja-JP" altLang="en-US" sz="1600"/>
              <a:t>仏頂面になりがちなので、うなずきは大きく</a:t>
            </a:r>
            <a:endParaRPr lang="en-US" altLang="ja-JP" sz="1600" dirty="0"/>
          </a:p>
          <a:p>
            <a:pPr lvl="1"/>
            <a:r>
              <a:rPr lang="en-US" altLang="ja-JP" sz="1600" dirty="0"/>
              <a:t>OK</a:t>
            </a:r>
            <a:r>
              <a:rPr lang="ja-JP" altLang="en-US" sz="1600"/>
              <a:t>の場合は　アクションで！</a:t>
            </a:r>
            <a:endParaRPr lang="en-US" altLang="ja-JP" sz="1600" dirty="0"/>
          </a:p>
          <a:p>
            <a:pPr lvl="1"/>
            <a:r>
              <a:rPr lang="ja-JP" altLang="en-US" sz="1600"/>
              <a:t>資料をみせる場合は、なるべく大きな文字の資料で</a:t>
            </a:r>
            <a:endParaRPr lang="en-US" altLang="ja-JP" sz="1600" dirty="0"/>
          </a:p>
          <a:p>
            <a:pPr lvl="1"/>
            <a:endParaRPr lang="en-US" altLang="ja-JP" sz="1600" dirty="0"/>
          </a:p>
          <a:p>
            <a:r>
              <a:rPr lang="ja-JP" altLang="en-US" sz="2000"/>
              <a:t>議題を明確に</a:t>
            </a:r>
            <a:endParaRPr lang="en-US" altLang="ja-JP" sz="2000" dirty="0"/>
          </a:p>
          <a:p>
            <a:pPr lvl="1"/>
            <a:r>
              <a:rPr lang="ja-JP" altLang="en-US" sz="1800"/>
              <a:t>箇条書きでも文書を用意しておこう</a:t>
            </a:r>
            <a:endParaRPr lang="en-US" altLang="ja-JP" sz="1800" dirty="0"/>
          </a:p>
          <a:p>
            <a:pPr lvl="1"/>
            <a:r>
              <a:rPr lang="ja-JP" altLang="en-US" sz="1800"/>
              <a:t>事前に送っておこう</a:t>
            </a:r>
            <a:endParaRPr lang="en-US" altLang="ja-JP" sz="1800" dirty="0"/>
          </a:p>
          <a:p>
            <a:pPr lvl="1"/>
            <a:r>
              <a:rPr lang="ja-JP" altLang="en-US" sz="1800"/>
              <a:t>時間を決めておこう　</a:t>
            </a:r>
            <a:r>
              <a:rPr lang="en-US" altLang="ja-JP" sz="1800" dirty="0"/>
              <a:t>(</a:t>
            </a:r>
            <a:r>
              <a:rPr lang="ja-JP" altLang="en-US" sz="1800"/>
              <a:t>普段より短めに）</a:t>
            </a:r>
            <a:endParaRPr lang="en-US" altLang="ja-JP" sz="1800" dirty="0"/>
          </a:p>
          <a:p>
            <a:pPr lvl="1"/>
            <a:endParaRPr lang="en-US" altLang="ja-JP" sz="1800" dirty="0"/>
          </a:p>
          <a:p>
            <a:r>
              <a:rPr lang="ja-JP" altLang="en-US" sz="2000"/>
              <a:t>使う資料はあらかじめ用意しておこう</a:t>
            </a:r>
            <a:endParaRPr lang="en-US" altLang="ja-JP" sz="2000" dirty="0"/>
          </a:p>
          <a:p>
            <a:pPr lvl="1"/>
            <a:r>
              <a:rPr lang="ja-JP" altLang="en-US" sz="1800"/>
              <a:t>ファイルを開いておけばスムーズ</a:t>
            </a:r>
            <a:endParaRPr lang="en-US" altLang="ja-JP" sz="1800" dirty="0"/>
          </a:p>
          <a:p>
            <a:pPr lvl="1"/>
            <a:r>
              <a:rPr lang="ja-JP" altLang="en-US" sz="1800"/>
              <a:t>個々のホームページを見せたい場合は、あらかじめ</a:t>
            </a:r>
            <a:r>
              <a:rPr lang="en-US" altLang="ja-JP" sz="1800" dirty="0"/>
              <a:t>URL</a:t>
            </a:r>
            <a:r>
              <a:rPr lang="ja-JP" altLang="en-US" sz="1800"/>
              <a:t>リスト用意</a:t>
            </a:r>
            <a:endParaRPr lang="en-US" altLang="ja-JP" sz="1800" dirty="0"/>
          </a:p>
          <a:p>
            <a:pPr lvl="1"/>
            <a:r>
              <a:rPr lang="ja-JP" altLang="en-US" sz="1800"/>
              <a:t>ブラウザで開いて、相手にもチャットで送っておくと良い</a:t>
            </a:r>
            <a:endParaRPr lang="en-US" altLang="ja-JP" sz="1800" dirty="0"/>
          </a:p>
          <a:p>
            <a:pPr lvl="1"/>
            <a:r>
              <a:rPr lang="ja-JP" altLang="en-US" sz="1800">
                <a:solidFill>
                  <a:schemeClr val="accent1">
                    <a:lumMod val="50000"/>
                  </a:schemeClr>
                </a:solidFill>
              </a:rPr>
              <a:t>必要に応じて動画を用意</a:t>
            </a:r>
            <a:endParaRPr lang="en-US" altLang="ja-JP" sz="1800" dirty="0">
              <a:solidFill>
                <a:schemeClr val="accent1">
                  <a:lumMod val="50000"/>
                </a:schemeClr>
              </a:solidFill>
            </a:endParaRPr>
          </a:p>
          <a:p>
            <a:pPr lvl="2"/>
            <a:r>
              <a:rPr lang="ja-JP" altLang="en-US" sz="1400">
                <a:solidFill>
                  <a:schemeClr val="accent1">
                    <a:lumMod val="50000"/>
                  </a:schemeClr>
                </a:solidFill>
              </a:rPr>
              <a:t>商品やサービスの説明なら、説明動画をあらかじめ作っておいてもいい。</a:t>
            </a:r>
            <a:endParaRPr lang="en-US" altLang="ja-JP" sz="1400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lvl="1" indent="0">
              <a:buNone/>
            </a:pPr>
            <a:endParaRPr lang="en-US" altLang="ja-JP" sz="1600" dirty="0">
              <a:solidFill>
                <a:schemeClr val="accent1">
                  <a:lumMod val="50000"/>
                </a:schemeClr>
              </a:solidFill>
            </a:endParaRPr>
          </a:p>
          <a:p>
            <a:endParaRPr kumimoji="1" lang="ja-JP" altLang="en-US" sz="180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40FA7F7-054D-8E42-A9D4-B74DDC931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53F62-A821-3A4C-A183-6D194ED9BF27}" type="slidenum">
              <a:rPr lang="ja-JP" altLang="en-US" smtClean="0"/>
              <a:pPr/>
              <a:t>20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05657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32715C1-EFF6-8C48-8EB3-EF25D0257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20</a:t>
            </a:r>
            <a:r>
              <a:rPr lang="ja-JP" altLang="en-US"/>
              <a:t>人程度のオンライン「会議」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01EB222-326E-E844-8FAB-6E3D0736D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53F62-A821-3A4C-A183-6D194ED9BF27}" type="slidenum">
              <a:rPr lang="ja-JP" altLang="en-US" smtClean="0"/>
              <a:pPr/>
              <a:t>3</a:t>
            </a:fld>
            <a:endParaRPr lang="ja-JP" altLang="en-US" dirty="0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3609088-C0C4-AE44-83B6-4B6F0324C1D5}"/>
              </a:ext>
            </a:extLst>
          </p:cNvPr>
          <p:cNvSpPr/>
          <p:nvPr/>
        </p:nvSpPr>
        <p:spPr>
          <a:xfrm>
            <a:off x="808892" y="1641231"/>
            <a:ext cx="3763108" cy="400929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736DC46-9AF9-7A4D-8F8A-3DA87633128D}"/>
              </a:ext>
            </a:extLst>
          </p:cNvPr>
          <p:cNvSpPr txBox="1"/>
          <p:nvPr/>
        </p:nvSpPr>
        <p:spPr bwMode="auto">
          <a:xfrm>
            <a:off x="3516922" y="1226642"/>
            <a:ext cx="11079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" charset="-128"/>
              </a:rPr>
              <a:t>会議会場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AF0D8B5-D95F-F748-8CD2-3404018ED8AE}"/>
              </a:ext>
            </a:extLst>
          </p:cNvPr>
          <p:cNvSpPr txBox="1"/>
          <p:nvPr/>
        </p:nvSpPr>
        <p:spPr bwMode="auto">
          <a:xfrm>
            <a:off x="6115050" y="1222123"/>
            <a:ext cx="16466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" charset="-128"/>
              </a:rPr>
              <a:t>各社からの参加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E6ABEF35-3C80-2146-BDF1-81DDAF70A382}"/>
              </a:ext>
            </a:extLst>
          </p:cNvPr>
          <p:cNvSpPr/>
          <p:nvPr/>
        </p:nvSpPr>
        <p:spPr>
          <a:xfrm>
            <a:off x="5691553" y="1641231"/>
            <a:ext cx="2362201" cy="119575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0F977456-6606-D64A-BC21-E7C41D6A95D6}"/>
              </a:ext>
            </a:extLst>
          </p:cNvPr>
          <p:cNvSpPr/>
          <p:nvPr/>
        </p:nvSpPr>
        <p:spPr>
          <a:xfrm>
            <a:off x="5691553" y="3213759"/>
            <a:ext cx="2362201" cy="119575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29DB6594-B0E6-3A42-A47E-3807468ECB28}"/>
              </a:ext>
            </a:extLst>
          </p:cNvPr>
          <p:cNvSpPr/>
          <p:nvPr/>
        </p:nvSpPr>
        <p:spPr>
          <a:xfrm>
            <a:off x="5691553" y="4868348"/>
            <a:ext cx="2362201" cy="119575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62D42B8-C8DC-0440-B8ED-F8CC6E568783}"/>
              </a:ext>
            </a:extLst>
          </p:cNvPr>
          <p:cNvSpPr txBox="1"/>
          <p:nvPr/>
        </p:nvSpPr>
        <p:spPr bwMode="auto">
          <a:xfrm>
            <a:off x="6730627" y="4379332"/>
            <a:ext cx="2840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dirty="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" charset="-128"/>
              </a:rPr>
              <a:t>:</a:t>
            </a: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574172E9-8626-3A44-B863-34CAABC9371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54" y="1711139"/>
            <a:ext cx="1014118" cy="1006550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32354B1C-CB96-2947-BE89-BF2650D0DDE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9293" y="4903517"/>
            <a:ext cx="1074400" cy="1146293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A08AF7F1-22DD-EE4F-884B-5A34BED001A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4643" y="3260411"/>
            <a:ext cx="1130772" cy="1108857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86B8B73A-E3B3-B242-B554-E9855145AC1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458" y="2729412"/>
            <a:ext cx="962000" cy="1092311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1F03D72A-82D1-2640-86F1-B93AB447059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9847" y="1711139"/>
            <a:ext cx="835293" cy="1105024"/>
          </a:xfrm>
          <a:prstGeom prst="rect">
            <a:avLst/>
          </a:prstGeom>
        </p:spPr>
      </p:pic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AE03D70D-4C27-CE42-9C35-4673F2EF96F4}"/>
              </a:ext>
            </a:extLst>
          </p:cNvPr>
          <p:cNvSpPr txBox="1"/>
          <p:nvPr/>
        </p:nvSpPr>
        <p:spPr bwMode="auto">
          <a:xfrm>
            <a:off x="1962047" y="1732884"/>
            <a:ext cx="6463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" charset="-128"/>
              </a:rPr>
              <a:t>議長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7094F71-9F52-9A4D-8646-ADAE947F81B3}"/>
              </a:ext>
            </a:extLst>
          </p:cNvPr>
          <p:cNvSpPr txBox="1"/>
          <p:nvPr/>
        </p:nvSpPr>
        <p:spPr bwMode="auto">
          <a:xfrm>
            <a:off x="933876" y="2360080"/>
            <a:ext cx="8771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" charset="-128"/>
              </a:rPr>
              <a:t>事務局</a:t>
            </a:r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30F599C1-D46E-1A4B-B879-C6EFE6B98A8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2156" y="4349093"/>
            <a:ext cx="807961" cy="2286264"/>
          </a:xfrm>
          <a:prstGeom prst="rect">
            <a:avLst/>
          </a:prstGeom>
        </p:spPr>
      </p:pic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9B6ED36D-2EB8-2948-89D0-3C981A5355C9}"/>
              </a:ext>
            </a:extLst>
          </p:cNvPr>
          <p:cNvSpPr txBox="1"/>
          <p:nvPr/>
        </p:nvSpPr>
        <p:spPr bwMode="auto">
          <a:xfrm>
            <a:off x="2783526" y="5848970"/>
            <a:ext cx="113204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" charset="-128"/>
              </a:rPr>
              <a:t>全景カメラ</a:t>
            </a:r>
          </a:p>
        </p:txBody>
      </p:sp>
      <p:pic>
        <p:nvPicPr>
          <p:cNvPr id="25" name="図 24">
            <a:extLst>
              <a:ext uri="{FF2B5EF4-FFF2-40B4-BE49-F238E27FC236}">
                <a16:creationId xmlns:a16="http://schemas.microsoft.com/office/drawing/2014/main" id="{982B6704-94F8-9F45-80A4-680EACE32A8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15296" y="4885556"/>
            <a:ext cx="457551" cy="635500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6E1439D3-2FF8-2A4F-BC74-5B72550AC156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7198" y="4895403"/>
            <a:ext cx="461927" cy="626691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5338CB76-7741-F74A-A0D2-4E52BEDF4DAF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7805" y="2910582"/>
            <a:ext cx="464503" cy="699658"/>
          </a:xfrm>
          <a:prstGeom prst="rect">
            <a:avLst/>
          </a:prstGeom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id="{37D08903-8A52-AE45-9D96-9EA1D819BD20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4972" y="3738521"/>
            <a:ext cx="464504" cy="628271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931B8DC3-58CE-F149-A70D-FFC66BF7A419}"/>
              </a:ext>
            </a:extLst>
          </p:cNvPr>
          <p:cNvSpPr/>
          <p:nvPr/>
        </p:nvSpPr>
        <p:spPr>
          <a:xfrm>
            <a:off x="1880020" y="2738974"/>
            <a:ext cx="1617785" cy="214532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7EAEB3AF-B158-194E-A5BC-7268C23EFEA1}"/>
              </a:ext>
            </a:extLst>
          </p:cNvPr>
          <p:cNvSpPr txBox="1"/>
          <p:nvPr/>
        </p:nvSpPr>
        <p:spPr bwMode="auto">
          <a:xfrm>
            <a:off x="3497805" y="2667888"/>
            <a:ext cx="95410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20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" charset="-128"/>
              </a:rPr>
              <a:t>会場参加者</a:t>
            </a:r>
          </a:p>
        </p:txBody>
      </p:sp>
      <p:cxnSp>
        <p:nvCxnSpPr>
          <p:cNvPr id="31" name="直線矢印コネクタ 30">
            <a:extLst>
              <a:ext uri="{FF2B5EF4-FFF2-40B4-BE49-F238E27FC236}">
                <a16:creationId xmlns:a16="http://schemas.microsoft.com/office/drawing/2014/main" id="{8D414098-75E6-3C46-819B-2FFB17FB12EE}"/>
              </a:ext>
            </a:extLst>
          </p:cNvPr>
          <p:cNvCxnSpPr>
            <a:stCxn id="10" idx="1"/>
          </p:cNvCxnSpPr>
          <p:nvPr/>
        </p:nvCxnSpPr>
        <p:spPr>
          <a:xfrm flipH="1">
            <a:off x="4572000" y="2239108"/>
            <a:ext cx="1119553" cy="490304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>
            <a:extLst>
              <a:ext uri="{FF2B5EF4-FFF2-40B4-BE49-F238E27FC236}">
                <a16:creationId xmlns:a16="http://schemas.microsoft.com/office/drawing/2014/main" id="{07108413-0286-5E4C-89E0-642CA70BEA8B}"/>
              </a:ext>
            </a:extLst>
          </p:cNvPr>
          <p:cNvCxnSpPr>
            <a:cxnSpLocks/>
            <a:stCxn id="11" idx="1"/>
          </p:cNvCxnSpPr>
          <p:nvPr/>
        </p:nvCxnSpPr>
        <p:spPr>
          <a:xfrm flipH="1" flipV="1">
            <a:off x="4598562" y="3048000"/>
            <a:ext cx="1092991" cy="763636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矢印コネクタ 34">
            <a:extLst>
              <a:ext uri="{FF2B5EF4-FFF2-40B4-BE49-F238E27FC236}">
                <a16:creationId xmlns:a16="http://schemas.microsoft.com/office/drawing/2014/main" id="{B0DFED91-7C57-7B4C-9719-A5410053E10F}"/>
              </a:ext>
            </a:extLst>
          </p:cNvPr>
          <p:cNvCxnSpPr>
            <a:cxnSpLocks/>
            <a:stCxn id="12" idx="1"/>
          </p:cNvCxnSpPr>
          <p:nvPr/>
        </p:nvCxnSpPr>
        <p:spPr>
          <a:xfrm flipH="1" flipV="1">
            <a:off x="4589167" y="3811636"/>
            <a:ext cx="1102386" cy="1654589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四角形吹き出し 37">
            <a:extLst>
              <a:ext uri="{FF2B5EF4-FFF2-40B4-BE49-F238E27FC236}">
                <a16:creationId xmlns:a16="http://schemas.microsoft.com/office/drawing/2014/main" id="{081FABB9-F097-9D47-BF82-D1E0C37B43A4}"/>
              </a:ext>
            </a:extLst>
          </p:cNvPr>
          <p:cNvSpPr/>
          <p:nvPr/>
        </p:nvSpPr>
        <p:spPr>
          <a:xfrm>
            <a:off x="276895" y="3866980"/>
            <a:ext cx="1534145" cy="688305"/>
          </a:xfrm>
          <a:prstGeom prst="wedgeRectCallout">
            <a:avLst>
              <a:gd name="adj1" fmla="val 10264"/>
              <a:gd name="adj2" fmla="val -66497"/>
            </a:avLst>
          </a:prstGeom>
          <a:solidFill>
            <a:srgbClr val="FFC00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事務局が、随時資料を共有</a:t>
            </a:r>
            <a:endParaRPr kumimoji="1" lang="ja-JP" altLang="en-US" sz="1600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39" name="図 38">
            <a:extLst>
              <a:ext uri="{FF2B5EF4-FFF2-40B4-BE49-F238E27FC236}">
                <a16:creationId xmlns:a16="http://schemas.microsoft.com/office/drawing/2014/main" id="{7494E2AE-61A2-5344-A2F3-2A37500AEA72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6898" y="3213759"/>
            <a:ext cx="986321" cy="986321"/>
          </a:xfrm>
          <a:prstGeom prst="rect">
            <a:avLst/>
          </a:prstGeom>
        </p:spPr>
      </p:pic>
      <p:sp>
        <p:nvSpPr>
          <p:cNvPr id="40" name="四角形吹き出し 39">
            <a:extLst>
              <a:ext uri="{FF2B5EF4-FFF2-40B4-BE49-F238E27FC236}">
                <a16:creationId xmlns:a16="http://schemas.microsoft.com/office/drawing/2014/main" id="{A5F19A01-2DC0-6E44-BF45-B573DA5E2A88}"/>
              </a:ext>
            </a:extLst>
          </p:cNvPr>
          <p:cNvSpPr/>
          <p:nvPr/>
        </p:nvSpPr>
        <p:spPr>
          <a:xfrm>
            <a:off x="276895" y="1780273"/>
            <a:ext cx="1534145" cy="527626"/>
          </a:xfrm>
          <a:prstGeom prst="wedgeRectCallout">
            <a:avLst>
              <a:gd name="adj1" fmla="val 17175"/>
              <a:gd name="adj2" fmla="val 66621"/>
            </a:avLst>
          </a:prstGeom>
          <a:solidFill>
            <a:srgbClr val="FFC00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入室確認など</a:t>
            </a:r>
            <a:endParaRPr kumimoji="1" lang="ja-JP" altLang="en-US" sz="1600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91632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354A5C2-8BEB-314C-8683-0DEFB2B8A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20</a:t>
            </a:r>
            <a:r>
              <a:rPr lang="ja-JP" altLang="en-US"/>
              <a:t>人程度のオンライン「会議」の当日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C4A04C3-F631-B14C-AD34-079993A520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1261" y="965543"/>
            <a:ext cx="7390000" cy="5531486"/>
          </a:xfrm>
        </p:spPr>
        <p:txBody>
          <a:bodyPr>
            <a:normAutofit fontScale="92500" lnSpcReduction="10000"/>
          </a:bodyPr>
          <a:lstStyle/>
          <a:p>
            <a:r>
              <a:rPr kumimoji="1" lang="en-US" altLang="ja-JP" sz="1800" dirty="0"/>
              <a:t>15</a:t>
            </a:r>
            <a:r>
              <a:rPr kumimoji="1" lang="ja-JP" altLang="en-US" sz="1800"/>
              <a:t>分前に</a:t>
            </a:r>
            <a:r>
              <a:rPr kumimoji="1" lang="en-US" altLang="ja-JP" sz="1800" dirty="0"/>
              <a:t>Teams</a:t>
            </a:r>
            <a:r>
              <a:rPr kumimoji="1" lang="ja-JP" altLang="en-US" sz="1800"/>
              <a:t>を立ち上げる</a:t>
            </a:r>
            <a:endParaRPr kumimoji="1" lang="en-US" altLang="ja-JP" sz="1800" dirty="0"/>
          </a:p>
          <a:p>
            <a:r>
              <a:rPr kumimoji="1" lang="ja-JP" altLang="en-US" sz="1800"/>
              <a:t>次ページの「開始スライド」を画面共有して立ち上げておく</a:t>
            </a:r>
            <a:endParaRPr kumimoji="1" lang="en-US" altLang="ja-JP" sz="1800" dirty="0"/>
          </a:p>
          <a:p>
            <a:r>
              <a:rPr lang="ja-JP" altLang="en-US" sz="1800"/>
              <a:t>会議の参加者が入ってきたた、随時、入室させておく</a:t>
            </a:r>
            <a:endParaRPr lang="en-US" altLang="ja-JP" sz="1800" dirty="0"/>
          </a:p>
          <a:p>
            <a:endParaRPr kumimoji="1" lang="en-US" altLang="ja-JP" sz="1800" dirty="0"/>
          </a:p>
          <a:p>
            <a:r>
              <a:rPr lang="en-US" altLang="ja-JP" sz="1800" dirty="0"/>
              <a:t>0</a:t>
            </a:r>
            <a:r>
              <a:rPr lang="ja-JP" altLang="en-US" sz="1800"/>
              <a:t>分に会議をスタート</a:t>
            </a:r>
            <a:endParaRPr lang="en-US" altLang="ja-JP" sz="1800" dirty="0"/>
          </a:p>
          <a:p>
            <a:r>
              <a:rPr kumimoji="1" lang="ja-JP" altLang="en-US" sz="1800"/>
              <a:t>共有スライドを切って、事務局から案内スタート</a:t>
            </a:r>
            <a:endParaRPr kumimoji="1" lang="en-US" altLang="ja-JP" sz="1800" dirty="0"/>
          </a:p>
          <a:p>
            <a:endParaRPr kumimoji="1" lang="en-US" altLang="ja-JP" sz="1800" dirty="0"/>
          </a:p>
          <a:p>
            <a:r>
              <a:rPr lang="ja-JP" altLang="en-US" sz="1800"/>
              <a:t>最初に参加者の確認を行う。</a:t>
            </a:r>
            <a:endParaRPr lang="en-US" altLang="ja-JP" sz="1800" dirty="0"/>
          </a:p>
          <a:p>
            <a:pPr lvl="1"/>
            <a:r>
              <a:rPr lang="ja-JP" altLang="en-US" sz="1400"/>
              <a:t>オンライン参加の方はモニタで顔が見えるので、一言挨拶してもらう。会場参加の方は、それぞれにカメラがあるわけではないので、全景のカメラで全体を映しつつ、皆様に一言挨拶していただく。</a:t>
            </a:r>
            <a:endParaRPr lang="en-US" altLang="ja-JP" sz="1400" dirty="0"/>
          </a:p>
          <a:p>
            <a:r>
              <a:rPr kumimoji="1" lang="ja-JP" altLang="en-US" sz="1800"/>
              <a:t>議決準備</a:t>
            </a:r>
            <a:endParaRPr kumimoji="1" lang="en-US" altLang="ja-JP" sz="1800" dirty="0"/>
          </a:p>
          <a:p>
            <a:pPr lvl="1"/>
            <a:r>
              <a:rPr kumimoji="1" lang="ja-JP" altLang="en-US" sz="1400"/>
              <a:t>議決は、「手を挙げる」機能で行うため、最初に、オンライン参加の方全員で「手を挙げる」練習を行う</a:t>
            </a:r>
            <a:endParaRPr kumimoji="1" lang="en-US" altLang="ja-JP" sz="1400" dirty="0"/>
          </a:p>
          <a:p>
            <a:pPr lvl="1"/>
            <a:endParaRPr kumimoji="1" lang="en-US" altLang="ja-JP" sz="1400" dirty="0"/>
          </a:p>
          <a:p>
            <a:r>
              <a:rPr lang="ja-JP" altLang="en-US" sz="1800"/>
              <a:t>発言者のコントロール</a:t>
            </a:r>
            <a:endParaRPr lang="en-US" altLang="ja-JP" sz="1800" dirty="0"/>
          </a:p>
          <a:p>
            <a:pPr lvl="1"/>
            <a:r>
              <a:rPr kumimoji="1" lang="ja-JP" altLang="en-US" sz="1400"/>
              <a:t>事務局の方から、次は○○さんと当てていく。（一斉にしゃべると混乱するため）</a:t>
            </a:r>
            <a:endParaRPr kumimoji="1" lang="en-US" altLang="ja-JP" sz="1400" dirty="0"/>
          </a:p>
          <a:p>
            <a:pPr lvl="1"/>
            <a:r>
              <a:rPr lang="ja-JP" altLang="en-US" sz="1400"/>
              <a:t>（リアル会場にいて、顔が映らない発言者は名乗る）</a:t>
            </a:r>
            <a:endParaRPr lang="en-US" altLang="ja-JP" sz="1400" dirty="0"/>
          </a:p>
          <a:p>
            <a:r>
              <a:rPr kumimoji="1" lang="ja-JP" altLang="en-US" sz="1800"/>
              <a:t>会議終了</a:t>
            </a:r>
            <a:endParaRPr kumimoji="1" lang="en-US" altLang="ja-JP" sz="1800" dirty="0"/>
          </a:p>
          <a:p>
            <a:pPr lvl="1"/>
            <a:r>
              <a:rPr lang="ja-JP" altLang="en-US" sz="1400"/>
              <a:t>事務局から終了の挨拶をして、終了スライドを画面共有する</a:t>
            </a:r>
            <a:endParaRPr lang="en-US" altLang="ja-JP" sz="1400" dirty="0"/>
          </a:p>
          <a:p>
            <a:pPr lvl="1"/>
            <a:r>
              <a:rPr kumimoji="1" lang="en-US" altLang="ja-JP" sz="1400" dirty="0"/>
              <a:t>5</a:t>
            </a:r>
            <a:r>
              <a:rPr kumimoji="1" lang="ja-JP" altLang="en-US" sz="1400"/>
              <a:t>分後に会議室を終了する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658E47A-0F70-4644-B0F6-831ED154C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53F62-A821-3A4C-A183-6D194ED9BF27}" type="slidenum">
              <a:rPr lang="ja-JP" altLang="en-US" smtClean="0"/>
              <a:pPr/>
              <a:t>4</a:t>
            </a:fld>
            <a:endParaRPr lang="ja-JP" altLang="en-US" dirty="0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6254FE4-8855-7742-9B81-2608EF972960}"/>
              </a:ext>
            </a:extLst>
          </p:cNvPr>
          <p:cNvSpPr/>
          <p:nvPr/>
        </p:nvSpPr>
        <p:spPr>
          <a:xfrm>
            <a:off x="452740" y="968328"/>
            <a:ext cx="719567" cy="90736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事前</a:t>
            </a:r>
            <a:endParaRPr kumimoji="1" lang="ja-JP" altLang="en-US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93AD6467-F79A-6244-A490-51793DD42BA2}"/>
              </a:ext>
            </a:extLst>
          </p:cNvPr>
          <p:cNvSpPr/>
          <p:nvPr/>
        </p:nvSpPr>
        <p:spPr>
          <a:xfrm>
            <a:off x="452740" y="2250832"/>
            <a:ext cx="719567" cy="66082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開始</a:t>
            </a:r>
            <a:endParaRPr kumimoji="1" lang="ja-JP" altLang="en-US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E92B8BF2-F8CA-AE41-9A55-4B5ED729D91B}"/>
              </a:ext>
            </a:extLst>
          </p:cNvPr>
          <p:cNvSpPr/>
          <p:nvPr/>
        </p:nvSpPr>
        <p:spPr>
          <a:xfrm>
            <a:off x="452740" y="3239905"/>
            <a:ext cx="719567" cy="132037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案内</a:t>
            </a:r>
            <a:endParaRPr kumimoji="1" lang="ja-JP" altLang="en-US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E1DC8DEB-94F4-BF49-83B7-8A1ED01DE06C}"/>
              </a:ext>
            </a:extLst>
          </p:cNvPr>
          <p:cNvSpPr/>
          <p:nvPr/>
        </p:nvSpPr>
        <p:spPr>
          <a:xfrm>
            <a:off x="452740" y="4754629"/>
            <a:ext cx="719567" cy="61617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会議</a:t>
            </a:r>
            <a:endParaRPr kumimoji="1" lang="ja-JP" altLang="en-US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656B1C69-4D92-3049-AE00-2BBED0D8FCF1}"/>
              </a:ext>
            </a:extLst>
          </p:cNvPr>
          <p:cNvSpPr/>
          <p:nvPr/>
        </p:nvSpPr>
        <p:spPr>
          <a:xfrm>
            <a:off x="452740" y="5519081"/>
            <a:ext cx="719567" cy="90761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終了</a:t>
            </a:r>
            <a:endParaRPr kumimoji="1" lang="ja-JP" altLang="en-US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48528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EC300D7F-B1E3-8540-A5EE-AF2B67FC02C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262" y="444988"/>
            <a:ext cx="1722189" cy="114935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8643594-E3C4-4043-9A9C-4EEBA6BB37F4}"/>
              </a:ext>
            </a:extLst>
          </p:cNvPr>
          <p:cNvSpPr txBox="1"/>
          <p:nvPr/>
        </p:nvSpPr>
        <p:spPr bwMode="auto">
          <a:xfrm>
            <a:off x="1443530" y="1887415"/>
            <a:ext cx="662232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320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" charset="-128"/>
              </a:rPr>
              <a:t>会議は、以下の時刻よりスタートします。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6B8B56B5-A4C4-8E49-B14A-4DC39B9D3395}"/>
              </a:ext>
            </a:extLst>
          </p:cNvPr>
          <p:cNvSpPr/>
          <p:nvPr/>
        </p:nvSpPr>
        <p:spPr>
          <a:xfrm>
            <a:off x="2725615" y="2765267"/>
            <a:ext cx="3692769" cy="174673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14:00</a:t>
            </a:r>
            <a:endParaRPr kumimoji="1" lang="ja-JP" altLang="en-US" sz="800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76B1615-87CD-D346-906B-BB00A09DFB03}"/>
              </a:ext>
            </a:extLst>
          </p:cNvPr>
          <p:cNvSpPr txBox="1"/>
          <p:nvPr/>
        </p:nvSpPr>
        <p:spPr bwMode="auto">
          <a:xfrm>
            <a:off x="1443530" y="4925069"/>
            <a:ext cx="635231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320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" charset="-128"/>
              </a:rPr>
              <a:t>会議がスタートするまでは、</a:t>
            </a:r>
            <a:endParaRPr kumimoji="1" lang="en-US" altLang="ja-JP" sz="3200" dirty="0">
              <a:solidFill>
                <a:prstClr val="black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" charset="-128"/>
            </a:endParaRPr>
          </a:p>
          <a:p>
            <a:pPr algn="l"/>
            <a:r>
              <a:rPr kumimoji="1" lang="ja-JP" altLang="en-US" sz="320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" charset="-128"/>
              </a:rPr>
              <a:t>音声をミュートにして</a:t>
            </a:r>
            <a:r>
              <a:rPr lang="ja-JP" altLang="en-US" sz="320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" charset="-128"/>
              </a:rPr>
              <a:t>お待ち下さい。</a:t>
            </a:r>
            <a:endParaRPr kumimoji="1" lang="ja-JP" altLang="en-US" sz="3200">
              <a:solidFill>
                <a:prstClr val="black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48F28C0B-0793-3C4C-A5B6-299BB228BFA4}"/>
              </a:ext>
            </a:extLst>
          </p:cNvPr>
          <p:cNvSpPr/>
          <p:nvPr/>
        </p:nvSpPr>
        <p:spPr>
          <a:xfrm>
            <a:off x="2074986" y="562017"/>
            <a:ext cx="5369168" cy="96190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会議名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DA4612D-42F2-9847-977B-9710FB97CFAC}"/>
              </a:ext>
            </a:extLst>
          </p:cNvPr>
          <p:cNvSpPr txBox="1"/>
          <p:nvPr/>
        </p:nvSpPr>
        <p:spPr bwMode="auto">
          <a:xfrm>
            <a:off x="9296400" y="0"/>
            <a:ext cx="1722188" cy="1015663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algn="l"/>
            <a:r>
              <a:rPr lang="ja-JP" altLang="en-US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" charset="-128"/>
              </a:rPr>
              <a:t>オンライン</a:t>
            </a:r>
            <a:endParaRPr lang="en-US" altLang="ja-JP" dirty="0">
              <a:solidFill>
                <a:prstClr val="black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" charset="-128"/>
            </a:endParaRPr>
          </a:p>
          <a:p>
            <a:pPr algn="l"/>
            <a:r>
              <a:rPr lang="ja-JP" altLang="en-US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" charset="-128"/>
              </a:rPr>
              <a:t>会議</a:t>
            </a:r>
            <a:r>
              <a:rPr lang="ja-JP" altLang="en-US" sz="2400" b="1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" charset="-128"/>
              </a:rPr>
              <a:t>開始</a:t>
            </a:r>
            <a:r>
              <a:rPr lang="ja-JP" altLang="en-US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" charset="-128"/>
              </a:rPr>
              <a:t>時用</a:t>
            </a:r>
            <a:endParaRPr lang="en-US" altLang="ja-JP" dirty="0">
              <a:solidFill>
                <a:prstClr val="black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" charset="-128"/>
            </a:endParaRPr>
          </a:p>
          <a:p>
            <a:pPr algn="l"/>
            <a:r>
              <a:rPr lang="ja-JP" altLang="en-US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" charset="-128"/>
              </a:rPr>
              <a:t>スライド</a:t>
            </a:r>
            <a:endParaRPr kumimoji="1" lang="ja-JP" altLang="en-US">
              <a:solidFill>
                <a:prstClr val="black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18756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EC300D7F-B1E3-8540-A5EE-AF2B67FC02C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262" y="444988"/>
            <a:ext cx="1722189" cy="114935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8643594-E3C4-4043-9A9C-4EEBA6BB37F4}"/>
              </a:ext>
            </a:extLst>
          </p:cNvPr>
          <p:cNvSpPr txBox="1"/>
          <p:nvPr/>
        </p:nvSpPr>
        <p:spPr bwMode="auto">
          <a:xfrm>
            <a:off x="2074986" y="2025336"/>
            <a:ext cx="6466835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320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" charset="-128"/>
              </a:rPr>
              <a:t>本日の会議は終了しました。</a:t>
            </a:r>
            <a:endParaRPr kumimoji="1" lang="en-US" altLang="ja-JP" sz="3200" dirty="0">
              <a:solidFill>
                <a:prstClr val="black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" charset="-128"/>
            </a:endParaRPr>
          </a:p>
          <a:p>
            <a:pPr algn="l"/>
            <a:endParaRPr lang="en-US" altLang="ja-JP" sz="3200" dirty="0">
              <a:solidFill>
                <a:prstClr val="black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" charset="-128"/>
            </a:endParaRPr>
          </a:p>
          <a:p>
            <a:pPr algn="l"/>
            <a:r>
              <a:rPr kumimoji="1" lang="ja-JP" altLang="en-US" sz="320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" charset="-128"/>
              </a:rPr>
              <a:t>会議室から、ご退室ください。</a:t>
            </a:r>
            <a:endParaRPr kumimoji="1" lang="en-US" altLang="ja-JP" sz="3200" dirty="0">
              <a:solidFill>
                <a:prstClr val="black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" charset="-128"/>
            </a:endParaRPr>
          </a:p>
          <a:p>
            <a:pPr algn="l"/>
            <a:endParaRPr lang="en-US" altLang="ja-JP" sz="3200" dirty="0">
              <a:solidFill>
                <a:prstClr val="black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" charset="-128"/>
            </a:endParaRPr>
          </a:p>
          <a:p>
            <a:pPr algn="l"/>
            <a:r>
              <a:rPr kumimoji="1" lang="ja-JP" altLang="en-US" sz="320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" charset="-128"/>
              </a:rPr>
              <a:t>なお、</a:t>
            </a:r>
            <a:r>
              <a:rPr kumimoji="1" lang="en-US" altLang="ja-JP" sz="3200" dirty="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" charset="-128"/>
              </a:rPr>
              <a:t>5</a:t>
            </a:r>
            <a:r>
              <a:rPr kumimoji="1" lang="ja-JP" altLang="en-US" sz="320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" charset="-128"/>
              </a:rPr>
              <a:t>分後には会議室を閉じますので</a:t>
            </a:r>
            <a:endParaRPr kumimoji="1" lang="en-US" altLang="ja-JP" sz="3200" dirty="0">
              <a:solidFill>
                <a:prstClr val="black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" charset="-128"/>
            </a:endParaRPr>
          </a:p>
          <a:p>
            <a:pPr algn="l"/>
            <a:r>
              <a:rPr lang="ja-JP" altLang="en-US" sz="320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" charset="-128"/>
              </a:rPr>
              <a:t>自動で退室となります。</a:t>
            </a:r>
            <a:endParaRPr kumimoji="1" lang="en-US" altLang="ja-JP" sz="3200" dirty="0">
              <a:solidFill>
                <a:prstClr val="black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48F28C0B-0793-3C4C-A5B6-299BB228BFA4}"/>
              </a:ext>
            </a:extLst>
          </p:cNvPr>
          <p:cNvSpPr/>
          <p:nvPr/>
        </p:nvSpPr>
        <p:spPr>
          <a:xfrm>
            <a:off x="2074986" y="562017"/>
            <a:ext cx="5369168" cy="96190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会議名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DA4612D-42F2-9847-977B-9710FB97CFAC}"/>
              </a:ext>
            </a:extLst>
          </p:cNvPr>
          <p:cNvSpPr txBox="1"/>
          <p:nvPr/>
        </p:nvSpPr>
        <p:spPr bwMode="auto">
          <a:xfrm>
            <a:off x="9296400" y="0"/>
            <a:ext cx="1722188" cy="1015663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algn="l"/>
            <a:r>
              <a:rPr lang="ja-JP" altLang="en-US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" charset="-128"/>
              </a:rPr>
              <a:t>オンライン</a:t>
            </a:r>
            <a:endParaRPr lang="en-US" altLang="ja-JP" dirty="0">
              <a:solidFill>
                <a:prstClr val="black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" charset="-128"/>
            </a:endParaRPr>
          </a:p>
          <a:p>
            <a:pPr algn="l"/>
            <a:r>
              <a:rPr lang="ja-JP" altLang="en-US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" charset="-128"/>
              </a:rPr>
              <a:t>会議</a:t>
            </a:r>
            <a:r>
              <a:rPr lang="ja-JP" altLang="en-US" sz="2400" b="1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" charset="-128"/>
              </a:rPr>
              <a:t>終了</a:t>
            </a:r>
            <a:r>
              <a:rPr lang="ja-JP" altLang="en-US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" charset="-128"/>
              </a:rPr>
              <a:t>時用</a:t>
            </a:r>
            <a:endParaRPr lang="en-US" altLang="ja-JP" dirty="0">
              <a:solidFill>
                <a:prstClr val="black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" charset="-128"/>
            </a:endParaRPr>
          </a:p>
          <a:p>
            <a:pPr algn="l"/>
            <a:r>
              <a:rPr lang="ja-JP" altLang="en-US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" charset="-128"/>
              </a:rPr>
              <a:t>スライド</a:t>
            </a:r>
            <a:endParaRPr kumimoji="1" lang="ja-JP" altLang="en-US">
              <a:solidFill>
                <a:prstClr val="black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89197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AEC73484-2540-FE48-B0E6-A2AB44D1D8B7}"/>
              </a:ext>
            </a:extLst>
          </p:cNvPr>
          <p:cNvSpPr/>
          <p:nvPr/>
        </p:nvSpPr>
        <p:spPr>
          <a:xfrm>
            <a:off x="609601" y="2010278"/>
            <a:ext cx="5067462" cy="159187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62A6B4F5-A81D-0545-A300-2FED4F6262C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</p:spPr>
        <p:txBody>
          <a:bodyPr/>
          <a:lstStyle/>
          <a:p>
            <a:r>
              <a:rPr kumimoji="1" lang="ja-JP" altLang="en-US"/>
              <a:t>練習してみよう！</a:t>
            </a:r>
            <a:r>
              <a:rPr kumimoji="1" lang="en-US" altLang="ja-JP" dirty="0"/>
              <a:t>〜</a:t>
            </a:r>
            <a:r>
              <a:rPr kumimoji="1" lang="ja-JP" altLang="en-US"/>
              <a:t>大人数会議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FDEBF8A-D3A8-F54D-A374-9A2A75884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53F62-A821-3A4C-A183-6D194ED9BF27}" type="slidenum">
              <a:rPr lang="ja-JP" altLang="en-US" smtClean="0"/>
              <a:pPr/>
              <a:t>7</a:t>
            </a:fld>
            <a:endParaRPr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61224DAE-9045-434E-A7C3-226BBC4B031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9126" y="2273380"/>
            <a:ext cx="1130772" cy="1108857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51134D01-51BB-B84C-983E-EC8395EAACF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458" y="2146316"/>
            <a:ext cx="962000" cy="1092311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409E7E80-71BB-A34C-B405-DFFDED7371A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039" y="2273380"/>
            <a:ext cx="835293" cy="1105024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BD791789-B97E-7B4E-BF34-CEEE3ACA7B06}"/>
              </a:ext>
            </a:extLst>
          </p:cNvPr>
          <p:cNvSpPr/>
          <p:nvPr/>
        </p:nvSpPr>
        <p:spPr>
          <a:xfrm>
            <a:off x="6353590" y="2615415"/>
            <a:ext cx="2362201" cy="119575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A41F716B-B507-7349-989B-BD05AA72D41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1330" y="2650584"/>
            <a:ext cx="1074400" cy="1146293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204F722-D4A5-214A-A068-23E626DAC8FC}"/>
              </a:ext>
            </a:extLst>
          </p:cNvPr>
          <p:cNvSpPr txBox="1"/>
          <p:nvPr/>
        </p:nvSpPr>
        <p:spPr bwMode="auto">
          <a:xfrm>
            <a:off x="596349" y="3644347"/>
            <a:ext cx="2486578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marL="342900" indent="-342900" algn="l">
              <a:buFont typeface="+mj-lt"/>
              <a:buAutoNum type="arabicPeriod"/>
            </a:pPr>
            <a:r>
              <a:rPr kumimoji="1" lang="ja-JP" altLang="en-US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" charset="-128"/>
              </a:rPr>
              <a:t>会議の登録</a:t>
            </a:r>
            <a:endParaRPr kumimoji="1" lang="en-US" altLang="ja-JP" dirty="0">
              <a:solidFill>
                <a:prstClr val="black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" charset="-128"/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ja-JP" altLang="en-US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" charset="-128"/>
              </a:rPr>
              <a:t>会議の招待</a:t>
            </a:r>
            <a:endParaRPr lang="en-US" altLang="ja-JP" dirty="0">
              <a:solidFill>
                <a:prstClr val="black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" charset="-128"/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ja-JP" altLang="en-US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" charset="-128"/>
              </a:rPr>
              <a:t>開始スライド立ち上げ</a:t>
            </a:r>
            <a:endParaRPr lang="en-US" altLang="ja-JP" dirty="0">
              <a:solidFill>
                <a:prstClr val="black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" charset="-128"/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ja-JP" altLang="en-US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" charset="-128"/>
              </a:rPr>
              <a:t>参加者承認</a:t>
            </a:r>
            <a:endParaRPr lang="en-US" altLang="ja-JP" dirty="0">
              <a:solidFill>
                <a:prstClr val="black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" charset="-128"/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ja-JP" altLang="en-US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" charset="-128"/>
              </a:rPr>
              <a:t>会議スタート</a:t>
            </a:r>
            <a:endParaRPr lang="en-US" altLang="ja-JP" dirty="0">
              <a:solidFill>
                <a:prstClr val="black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" charset="-128"/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ja-JP" altLang="en-US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" charset="-128"/>
              </a:rPr>
              <a:t>資料共有</a:t>
            </a:r>
            <a:endParaRPr lang="en-US" altLang="ja-JP" dirty="0">
              <a:solidFill>
                <a:prstClr val="black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" charset="-128"/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ja-JP" altLang="en-US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" charset="-128"/>
              </a:rPr>
              <a:t>議決（挙手）</a:t>
            </a:r>
            <a:endParaRPr lang="en-US" altLang="ja-JP" dirty="0">
              <a:solidFill>
                <a:prstClr val="black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" charset="-128"/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ja-JP" altLang="en-US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" charset="-128"/>
              </a:rPr>
              <a:t>会議終了宣言</a:t>
            </a:r>
            <a:endParaRPr lang="en-US" altLang="ja-JP" dirty="0">
              <a:solidFill>
                <a:prstClr val="black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" charset="-128"/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ja-JP" altLang="en-US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" charset="-128"/>
              </a:rPr>
              <a:t>終了スライド</a:t>
            </a:r>
            <a:endParaRPr lang="en-US" altLang="ja-JP" dirty="0">
              <a:solidFill>
                <a:prstClr val="black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" charset="-128"/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ja-JP" altLang="en-US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" charset="-128"/>
              </a:rPr>
              <a:t>会議終了</a:t>
            </a:r>
            <a:endParaRPr lang="en-US" altLang="ja-JP" dirty="0">
              <a:solidFill>
                <a:prstClr val="black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" charset="-128"/>
            </a:endParaRPr>
          </a:p>
          <a:p>
            <a:pPr marL="342900" indent="-342900" algn="l">
              <a:buFont typeface="+mj-lt"/>
              <a:buAutoNum type="arabicPeriod"/>
            </a:pPr>
            <a:endParaRPr kumimoji="1" lang="ja-JP" altLang="en-US">
              <a:solidFill>
                <a:prstClr val="black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" charset="-128"/>
            </a:endParaRPr>
          </a:p>
        </p:txBody>
      </p:sp>
      <p:pic>
        <p:nvPicPr>
          <p:cNvPr id="1026" name="Picture 2" descr="Microsoft Teamサインインエラーを修正する方法">
            <a:extLst>
              <a:ext uri="{FF2B5EF4-FFF2-40B4-BE49-F238E27FC236}">
                <a16:creationId xmlns:a16="http://schemas.microsoft.com/office/drawing/2014/main" id="{AA77F7A8-F9F9-AA48-B63F-2C91D2AD8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6613" y="905254"/>
            <a:ext cx="1991690" cy="110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4D61532-6E2F-AB47-8C90-FF2B1EBB9C02}"/>
              </a:ext>
            </a:extLst>
          </p:cNvPr>
          <p:cNvSpPr txBox="1"/>
          <p:nvPr/>
        </p:nvSpPr>
        <p:spPr bwMode="auto">
          <a:xfrm>
            <a:off x="4799900" y="1601865"/>
            <a:ext cx="8771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algn="l"/>
            <a:r>
              <a:rPr lang="ja-JP" altLang="en-US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" charset="-128"/>
              </a:rPr>
              <a:t>会議室</a:t>
            </a:r>
            <a:endParaRPr kumimoji="1" lang="ja-JP" altLang="en-US">
              <a:solidFill>
                <a:prstClr val="black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FE0CFA99-A9B7-7344-8A08-229BD1EBDBC0}"/>
              </a:ext>
            </a:extLst>
          </p:cNvPr>
          <p:cNvSpPr txBox="1"/>
          <p:nvPr/>
        </p:nvSpPr>
        <p:spPr bwMode="auto">
          <a:xfrm>
            <a:off x="6228884" y="2231791"/>
            <a:ext cx="26116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algn="l"/>
            <a:r>
              <a:rPr lang="ja-JP" altLang="en-US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" charset="-128"/>
              </a:rPr>
              <a:t>商工会議所から遠隔参加</a:t>
            </a:r>
            <a:endParaRPr kumimoji="1" lang="ja-JP" altLang="en-US">
              <a:solidFill>
                <a:prstClr val="black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" charset="-128"/>
            </a:endParaRPr>
          </a:p>
        </p:txBody>
      </p: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4DB28E3C-7B6A-9E4A-80E5-4BA7023EFB7D}"/>
              </a:ext>
            </a:extLst>
          </p:cNvPr>
          <p:cNvCxnSpPr>
            <a:stCxn id="9" idx="1"/>
            <a:endCxn id="13" idx="3"/>
          </p:cNvCxnSpPr>
          <p:nvPr/>
        </p:nvCxnSpPr>
        <p:spPr>
          <a:xfrm flipH="1" flipV="1">
            <a:off x="5677063" y="2806215"/>
            <a:ext cx="676527" cy="407077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4F9B980D-0F81-6946-BACC-543313E5E6F2}"/>
              </a:ext>
            </a:extLst>
          </p:cNvPr>
          <p:cNvSpPr txBox="1"/>
          <p:nvPr/>
        </p:nvSpPr>
        <p:spPr bwMode="auto">
          <a:xfrm>
            <a:off x="2963799" y="3891221"/>
            <a:ext cx="110799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algn="l"/>
            <a:r>
              <a:rPr lang="ja-JP" altLang="en-US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" charset="-128"/>
              </a:rPr>
              <a:t>参加</a:t>
            </a:r>
            <a:endParaRPr lang="en-US" altLang="ja-JP" dirty="0">
              <a:solidFill>
                <a:prstClr val="black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" charset="-128"/>
            </a:endParaRPr>
          </a:p>
          <a:p>
            <a:pPr algn="l"/>
            <a:endParaRPr kumimoji="1" lang="en-US" altLang="ja-JP" dirty="0">
              <a:solidFill>
                <a:prstClr val="black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" charset="-128"/>
            </a:endParaRPr>
          </a:p>
          <a:p>
            <a:pPr algn="l"/>
            <a:endParaRPr lang="en-US" altLang="ja-JP" dirty="0">
              <a:solidFill>
                <a:prstClr val="black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" charset="-128"/>
            </a:endParaRPr>
          </a:p>
          <a:p>
            <a:pPr algn="l"/>
            <a:endParaRPr kumimoji="1" lang="en-US" altLang="ja-JP" dirty="0">
              <a:solidFill>
                <a:prstClr val="black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" charset="-128"/>
            </a:endParaRPr>
          </a:p>
          <a:p>
            <a:pPr algn="l"/>
            <a:r>
              <a:rPr lang="ja-JP" altLang="en-US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" charset="-128"/>
              </a:rPr>
              <a:t>資料共有</a:t>
            </a:r>
            <a:endParaRPr lang="en-US" altLang="ja-JP" dirty="0">
              <a:solidFill>
                <a:prstClr val="black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" charset="-128"/>
            </a:endParaRPr>
          </a:p>
          <a:p>
            <a:pPr algn="l"/>
            <a:r>
              <a:rPr kumimoji="1" lang="ja-JP" altLang="en-US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" charset="-128"/>
              </a:rPr>
              <a:t>議決</a:t>
            </a:r>
            <a:endParaRPr kumimoji="1" lang="en-US" altLang="ja-JP" dirty="0">
              <a:solidFill>
                <a:prstClr val="black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" charset="-128"/>
            </a:endParaRPr>
          </a:p>
          <a:p>
            <a:pPr algn="l"/>
            <a:endParaRPr lang="en-US" altLang="ja-JP" dirty="0">
              <a:solidFill>
                <a:prstClr val="black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" charset="-128"/>
            </a:endParaRPr>
          </a:p>
          <a:p>
            <a:pPr algn="l"/>
            <a:r>
              <a:rPr kumimoji="1" lang="ja-JP" altLang="en-US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" charset="-128"/>
              </a:rPr>
              <a:t>退出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8177E7DF-D2E5-2F46-98E0-C32EBB0BCD29}"/>
              </a:ext>
            </a:extLst>
          </p:cNvPr>
          <p:cNvSpPr txBox="1"/>
          <p:nvPr/>
        </p:nvSpPr>
        <p:spPr bwMode="auto">
          <a:xfrm>
            <a:off x="4742519" y="3891221"/>
            <a:ext cx="646331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algn="l"/>
            <a:r>
              <a:rPr lang="ja-JP" altLang="en-US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" charset="-128"/>
              </a:rPr>
              <a:t>参加</a:t>
            </a:r>
            <a:endParaRPr lang="en-US" altLang="ja-JP" dirty="0">
              <a:solidFill>
                <a:prstClr val="black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" charset="-128"/>
            </a:endParaRPr>
          </a:p>
          <a:p>
            <a:pPr algn="l"/>
            <a:endParaRPr kumimoji="1" lang="en-US" altLang="ja-JP" dirty="0">
              <a:solidFill>
                <a:prstClr val="black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" charset="-128"/>
            </a:endParaRPr>
          </a:p>
          <a:p>
            <a:pPr algn="l"/>
            <a:endParaRPr lang="en-US" altLang="ja-JP" dirty="0">
              <a:solidFill>
                <a:prstClr val="black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" charset="-128"/>
            </a:endParaRPr>
          </a:p>
          <a:p>
            <a:pPr algn="l"/>
            <a:endParaRPr kumimoji="1" lang="en-US" altLang="ja-JP" dirty="0">
              <a:solidFill>
                <a:prstClr val="black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" charset="-128"/>
            </a:endParaRPr>
          </a:p>
          <a:p>
            <a:pPr algn="l"/>
            <a:endParaRPr lang="en-US" altLang="ja-JP" dirty="0">
              <a:solidFill>
                <a:prstClr val="black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" charset="-128"/>
            </a:endParaRPr>
          </a:p>
          <a:p>
            <a:pPr algn="l"/>
            <a:r>
              <a:rPr kumimoji="1" lang="ja-JP" altLang="en-US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" charset="-128"/>
              </a:rPr>
              <a:t>議決</a:t>
            </a:r>
            <a:endParaRPr kumimoji="1" lang="en-US" altLang="ja-JP" dirty="0">
              <a:solidFill>
                <a:prstClr val="black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" charset="-128"/>
            </a:endParaRPr>
          </a:p>
          <a:p>
            <a:pPr algn="l"/>
            <a:endParaRPr lang="en-US" altLang="ja-JP" dirty="0">
              <a:solidFill>
                <a:prstClr val="black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" charset="-128"/>
            </a:endParaRPr>
          </a:p>
          <a:p>
            <a:pPr algn="l"/>
            <a:r>
              <a:rPr kumimoji="1" lang="ja-JP" altLang="en-US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" charset="-128"/>
              </a:rPr>
              <a:t>退出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3C29C1FA-1ECF-6842-8407-65406D6E9C7B}"/>
              </a:ext>
            </a:extLst>
          </p:cNvPr>
          <p:cNvSpPr txBox="1"/>
          <p:nvPr/>
        </p:nvSpPr>
        <p:spPr bwMode="auto">
          <a:xfrm>
            <a:off x="6932057" y="3891221"/>
            <a:ext cx="646331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algn="l"/>
            <a:r>
              <a:rPr lang="ja-JP" altLang="en-US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" charset="-128"/>
              </a:rPr>
              <a:t>参加</a:t>
            </a:r>
            <a:endParaRPr lang="en-US" altLang="ja-JP" dirty="0">
              <a:solidFill>
                <a:prstClr val="black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" charset="-128"/>
            </a:endParaRPr>
          </a:p>
          <a:p>
            <a:pPr algn="l"/>
            <a:endParaRPr kumimoji="1" lang="en-US" altLang="ja-JP" dirty="0">
              <a:solidFill>
                <a:prstClr val="black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" charset="-128"/>
            </a:endParaRPr>
          </a:p>
          <a:p>
            <a:pPr algn="l"/>
            <a:endParaRPr lang="en-US" altLang="ja-JP" dirty="0">
              <a:solidFill>
                <a:prstClr val="black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" charset="-128"/>
            </a:endParaRPr>
          </a:p>
          <a:p>
            <a:pPr algn="l"/>
            <a:endParaRPr kumimoji="1" lang="en-US" altLang="ja-JP" dirty="0">
              <a:solidFill>
                <a:prstClr val="black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" charset="-128"/>
            </a:endParaRPr>
          </a:p>
          <a:p>
            <a:pPr algn="l"/>
            <a:endParaRPr lang="en-US" altLang="ja-JP" dirty="0">
              <a:solidFill>
                <a:prstClr val="black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" charset="-128"/>
            </a:endParaRPr>
          </a:p>
          <a:p>
            <a:pPr algn="l"/>
            <a:r>
              <a:rPr kumimoji="1" lang="ja-JP" altLang="en-US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" charset="-128"/>
              </a:rPr>
              <a:t>議決</a:t>
            </a:r>
            <a:endParaRPr kumimoji="1" lang="en-US" altLang="ja-JP" dirty="0">
              <a:solidFill>
                <a:prstClr val="black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" charset="-128"/>
            </a:endParaRPr>
          </a:p>
          <a:p>
            <a:pPr algn="l"/>
            <a:endParaRPr lang="en-US" altLang="ja-JP" dirty="0">
              <a:solidFill>
                <a:prstClr val="black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" charset="-128"/>
            </a:endParaRPr>
          </a:p>
          <a:p>
            <a:pPr algn="l"/>
            <a:r>
              <a:rPr kumimoji="1" lang="ja-JP" altLang="en-US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" charset="-128"/>
              </a:rPr>
              <a:t>退出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5EDA6C89-7DF6-244D-96D0-A0C480AFE371}"/>
              </a:ext>
            </a:extLst>
          </p:cNvPr>
          <p:cNvSpPr txBox="1"/>
          <p:nvPr/>
        </p:nvSpPr>
        <p:spPr bwMode="auto">
          <a:xfrm>
            <a:off x="933876" y="3236893"/>
            <a:ext cx="8771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algn="l"/>
            <a:r>
              <a:rPr lang="ja-JP" altLang="en-US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" charset="-128"/>
              </a:rPr>
              <a:t>事務局</a:t>
            </a:r>
            <a:endParaRPr kumimoji="1" lang="ja-JP" altLang="en-US">
              <a:solidFill>
                <a:prstClr val="black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F78349A7-6BEC-8B4C-85FC-9F70309AAA07}"/>
              </a:ext>
            </a:extLst>
          </p:cNvPr>
          <p:cNvSpPr txBox="1"/>
          <p:nvPr/>
        </p:nvSpPr>
        <p:spPr bwMode="auto">
          <a:xfrm>
            <a:off x="687101" y="2287155"/>
            <a:ext cx="7232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algn="l"/>
            <a:r>
              <a:rPr lang="ja-JP" altLang="en-US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" charset="-128"/>
              </a:rPr>
              <a:t>ホスト</a:t>
            </a:r>
            <a:endParaRPr kumimoji="1" lang="ja-JP" altLang="en-US">
              <a:solidFill>
                <a:prstClr val="black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6D8B77B0-6C68-7E43-9CF6-4D4539DA44BD}"/>
              </a:ext>
            </a:extLst>
          </p:cNvPr>
          <p:cNvSpPr txBox="1"/>
          <p:nvPr/>
        </p:nvSpPr>
        <p:spPr bwMode="auto">
          <a:xfrm>
            <a:off x="3358377" y="4337843"/>
            <a:ext cx="16898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dirty="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" charset="-128"/>
              </a:rPr>
              <a:t>(</a:t>
            </a:r>
            <a:r>
              <a:rPr kumimoji="1" lang="ja-JP" altLang="en-US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" charset="-128"/>
              </a:rPr>
              <a:t>ハウリング体験</a:t>
            </a:r>
            <a:r>
              <a:rPr kumimoji="1" lang="en-US" altLang="ja-JP" dirty="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" charset="-128"/>
              </a:rPr>
              <a:t>)</a:t>
            </a:r>
            <a:endParaRPr kumimoji="1" lang="ja-JP" altLang="en-US">
              <a:solidFill>
                <a:prstClr val="black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10358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B8D0B48-7229-DB40-80A0-10EC10049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オンライン会議の注意事項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A260B21-251A-6E4B-A18C-2AA3DAAFFB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895" y="1167619"/>
            <a:ext cx="8648163" cy="5259072"/>
          </a:xfrm>
        </p:spPr>
        <p:txBody>
          <a:bodyPr>
            <a:normAutofit lnSpcReduction="10000"/>
          </a:bodyPr>
          <a:lstStyle/>
          <a:p>
            <a:r>
              <a:rPr lang="ja-JP" altLang="en-US" sz="1800"/>
              <a:t>人数が多い会議では、みんなが一斉に話すのは難しい。</a:t>
            </a:r>
            <a:endParaRPr lang="en-US" altLang="ja-JP" sz="1800" dirty="0"/>
          </a:p>
          <a:p>
            <a:r>
              <a:rPr lang="ja-JP" altLang="en-US" sz="1800"/>
              <a:t>司会役を決めて、発言者を指名していく。あらかじめ発表順など式次第を決めておきたい。</a:t>
            </a:r>
            <a:endParaRPr lang="en-US" altLang="ja-JP" sz="1800" dirty="0"/>
          </a:p>
          <a:p>
            <a:r>
              <a:rPr lang="ja-JP" altLang="en-US" sz="1800"/>
              <a:t>決議を取るときは「手を挙げる」機能を使う</a:t>
            </a:r>
            <a:endParaRPr lang="en-US" altLang="ja-JP" sz="1800" dirty="0"/>
          </a:p>
          <a:p>
            <a:pPr lvl="1"/>
            <a:r>
              <a:rPr lang="ja-JP" altLang="en-US" sz="1400"/>
              <a:t>挙手機能は　あくまで投票・決議のときだけとする</a:t>
            </a:r>
            <a:endParaRPr lang="en-US" altLang="ja-JP" sz="1400" dirty="0"/>
          </a:p>
          <a:p>
            <a:pPr marL="0" indent="0">
              <a:buNone/>
            </a:pPr>
            <a:endParaRPr lang="en-US" altLang="ja-JP" sz="1800" dirty="0"/>
          </a:p>
          <a:p>
            <a:r>
              <a:rPr lang="ja-JP" altLang="en-US" sz="1800"/>
              <a:t>あらかじめ会議に必要なファイルは用意しておく</a:t>
            </a:r>
            <a:endParaRPr lang="en-US" altLang="ja-JP" sz="1800" dirty="0"/>
          </a:p>
          <a:p>
            <a:pPr lvl="1"/>
            <a:r>
              <a:rPr lang="ja-JP" altLang="en-US" sz="1400"/>
              <a:t>できれば、事前に送付して共有しておくのもよい</a:t>
            </a:r>
            <a:endParaRPr lang="en-US" altLang="ja-JP" sz="1400" dirty="0"/>
          </a:p>
          <a:p>
            <a:r>
              <a:rPr lang="ja-JP" altLang="en-US" sz="1800"/>
              <a:t>資料を共有する場合は、該当するアプリケーションだけにする</a:t>
            </a:r>
            <a:endParaRPr lang="en-US" altLang="ja-JP" sz="1800" dirty="0"/>
          </a:p>
          <a:p>
            <a:pPr lvl="1"/>
            <a:r>
              <a:rPr lang="ja-JP" altLang="en-US" sz="1600"/>
              <a:t>デスクトップ共有すると、余計な資料名などが見えてしまうことも</a:t>
            </a:r>
            <a:endParaRPr lang="en-US" altLang="ja-JP" sz="1600" dirty="0"/>
          </a:p>
          <a:p>
            <a:pPr lvl="1"/>
            <a:r>
              <a:rPr lang="ja-JP" altLang="en-US" sz="1600"/>
              <a:t>（あらかじめデスクトップは整理しておくこと）</a:t>
            </a:r>
            <a:endParaRPr lang="en-US" altLang="ja-JP" sz="1600" dirty="0"/>
          </a:p>
          <a:p>
            <a:r>
              <a:rPr lang="ja-JP" altLang="en-US" sz="1800"/>
              <a:t>録画する場合は、あらかじめ相手の許可をとること</a:t>
            </a:r>
          </a:p>
          <a:p>
            <a:endParaRPr kumimoji="1" lang="en-US" altLang="ja-JP" sz="1800" dirty="0"/>
          </a:p>
          <a:p>
            <a:pPr marL="0" indent="0">
              <a:buNone/>
            </a:pPr>
            <a:r>
              <a:rPr kumimoji="1" lang="en-US" altLang="ja-JP" sz="1800" dirty="0">
                <a:solidFill>
                  <a:schemeClr val="accent5"/>
                </a:solidFill>
              </a:rPr>
              <a:t>【</a:t>
            </a:r>
            <a:r>
              <a:rPr kumimoji="1" lang="ja-JP" altLang="en-US" sz="1800">
                <a:solidFill>
                  <a:schemeClr val="accent5"/>
                </a:solidFill>
              </a:rPr>
              <a:t>参考情報</a:t>
            </a:r>
            <a:r>
              <a:rPr kumimoji="1" lang="en-US" altLang="ja-JP" sz="1800" dirty="0">
                <a:solidFill>
                  <a:schemeClr val="accent5"/>
                </a:solidFill>
              </a:rPr>
              <a:t>】</a:t>
            </a:r>
          </a:p>
          <a:p>
            <a:r>
              <a:rPr lang="ja-JP" altLang="en-US" sz="1800">
                <a:solidFill>
                  <a:schemeClr val="accent5"/>
                </a:solidFill>
              </a:rPr>
              <a:t>ホワイトボード機能が使えると議論しやすい</a:t>
            </a:r>
            <a:endParaRPr lang="en-US" altLang="ja-JP" sz="1800" dirty="0">
              <a:solidFill>
                <a:schemeClr val="accent5"/>
              </a:solidFill>
            </a:endParaRPr>
          </a:p>
          <a:p>
            <a:pPr lvl="1"/>
            <a:r>
              <a:rPr kumimoji="1" lang="ja-JP" altLang="en-US" sz="1600">
                <a:solidFill>
                  <a:schemeClr val="accent5"/>
                </a:solidFill>
              </a:rPr>
              <a:t>（ただ、タブレット・タッチペンでないと使いにくいかもしれない）</a:t>
            </a:r>
            <a:endParaRPr kumimoji="1" lang="en-US" altLang="ja-JP" sz="1600" dirty="0">
              <a:solidFill>
                <a:schemeClr val="accent5"/>
              </a:solidFill>
            </a:endParaRPr>
          </a:p>
          <a:p>
            <a:r>
              <a:rPr lang="ja-JP" altLang="en-US" sz="2000">
                <a:solidFill>
                  <a:schemeClr val="accent5"/>
                </a:solidFill>
              </a:rPr>
              <a:t>メモ機能</a:t>
            </a:r>
            <a:endParaRPr kumimoji="1" lang="en-US" altLang="ja-JP" sz="1600" dirty="0">
              <a:solidFill>
                <a:schemeClr val="accent5"/>
              </a:solidFill>
            </a:endParaRPr>
          </a:p>
          <a:p>
            <a:pPr lvl="1"/>
            <a:endParaRPr kumimoji="1" lang="ja-JP" altLang="en-US" sz="1600">
              <a:solidFill>
                <a:schemeClr val="accent5"/>
              </a:solidFill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052C111-5DFF-7C4C-A1B0-3E547D098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53F62-A821-3A4C-A183-6D194ED9BF27}" type="slidenum">
              <a:rPr lang="ja-JP" altLang="en-US" smtClean="0"/>
              <a:pPr/>
              <a:t>8</a:t>
            </a:fld>
            <a:endParaRPr lang="ja-JP" altLang="en-US" dirty="0"/>
          </a:p>
        </p:txBody>
      </p:sp>
      <p:pic>
        <p:nvPicPr>
          <p:cNvPr id="1026" name="Picture 2" descr="[手を挙げる] ボタン">
            <a:extLst>
              <a:ext uri="{FF2B5EF4-FFF2-40B4-BE49-F238E27FC236}">
                <a16:creationId xmlns:a16="http://schemas.microsoft.com/office/drawing/2014/main" id="{C796AFB8-9B59-2447-8FD4-B99DAA23F5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1999" y="2004455"/>
            <a:ext cx="43815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3746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10B409B-60A9-D940-A0B0-5E7BD8043935}"/>
              </a:ext>
            </a:extLst>
          </p:cNvPr>
          <p:cNvSpPr txBox="1">
            <a:spLocks/>
          </p:cNvSpPr>
          <p:nvPr/>
        </p:nvSpPr>
        <p:spPr>
          <a:xfrm>
            <a:off x="608480" y="1714165"/>
            <a:ext cx="7187052" cy="1792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450" b="1" dirty="0">
                <a:solidFill>
                  <a:schemeClr val="bg1"/>
                </a:solidFill>
                <a:cs typeface="Arial" panose="020B0604020202020204" pitchFamily="34" charset="0"/>
              </a:rPr>
              <a:t>②</a:t>
            </a:r>
            <a:r>
              <a:rPr lang="ja-JP" altLang="en-US" sz="3450" b="1">
                <a:solidFill>
                  <a:schemeClr val="bg1"/>
                </a:solidFill>
                <a:cs typeface="Arial" panose="020B0604020202020204" pitchFamily="34" charset="0"/>
              </a:rPr>
              <a:t>　オンライン経営相談＠</a:t>
            </a:r>
            <a:r>
              <a:rPr lang="en-US" altLang="ja-JP" sz="3450" b="1" dirty="0">
                <a:solidFill>
                  <a:schemeClr val="bg1"/>
                </a:solidFill>
                <a:cs typeface="Arial" panose="020B0604020202020204" pitchFamily="34" charset="0"/>
              </a:rPr>
              <a:t>ZOOM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01FBE74-34FC-9E4D-9D91-FEBF4531CF3A}"/>
              </a:ext>
            </a:extLst>
          </p:cNvPr>
          <p:cNvSpPr txBox="1"/>
          <p:nvPr/>
        </p:nvSpPr>
        <p:spPr bwMode="auto">
          <a:xfrm>
            <a:off x="3865512" y="3817241"/>
            <a:ext cx="47868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3200" b="1">
                <a:solidFill>
                  <a:schemeClr val="bg1"/>
                </a:solidFill>
                <a:latin typeface="Hiragino Kaku Gothic Pro W3" panose="020B0300000000000000" pitchFamily="34" charset="-128"/>
                <a:ea typeface="Hiragino Kaku Gothic Pro W3" panose="020B0300000000000000" pitchFamily="34" charset="-128"/>
                <a:cs typeface="Meiryo" charset="-128"/>
              </a:rPr>
              <a:t>の業務の流れとその対応</a:t>
            </a:r>
          </a:p>
        </p:txBody>
      </p:sp>
    </p:spTree>
    <p:extLst>
      <p:ext uri="{BB962C8B-B14F-4D97-AF65-F5344CB8AC3E}">
        <p14:creationId xmlns:p14="http://schemas.microsoft.com/office/powerpoint/2010/main" val="1936712131"/>
      </p:ext>
    </p:extLst>
  </p:cSld>
  <p:clrMapOvr>
    <a:masterClrMapping/>
  </p:clrMapOvr>
</p:sld>
</file>

<file path=ppt/theme/theme1.xml><?xml version="1.0" encoding="utf-8"?>
<a:theme xmlns:a="http://schemas.openxmlformats.org/drawingml/2006/main" name="ホワイト">
  <a:themeElements>
    <a:clrScheme name="ホワイ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ホワイ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ホワイ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bg1">
              <a:lumMod val="75000"/>
            </a:schemeClr>
          </a:solidFill>
        </a:ln>
      </a:spPr>
      <a:bodyPr rtlCol="0" anchor="ctr"/>
      <a:lstStyle>
        <a:defPPr algn="ctr">
          <a:defRPr kumimoji="1" dirty="0" smtClean="0">
            <a:solidFill>
              <a:schemeClr val="tx1"/>
            </a:solidFill>
            <a:latin typeface="Meiryo UI" panose="020B0604030504040204" pitchFamily="34" charset="-128"/>
            <a:ea typeface="Meiryo UI" panose="020B0604030504040204" pitchFamily="34" charset="-128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 bwMode="auto">
        <a:noFill/>
        <a:ln w="9525">
          <a:noFill/>
          <a:miter lim="800000"/>
          <a:headEnd/>
          <a:tailEnd/>
        </a:ln>
        <a:effectLst/>
      </a:spPr>
      <a:bodyPr wrap="none" rtlCol="0">
        <a:spAutoFit/>
      </a:bodyPr>
      <a:lstStyle>
        <a:defPPr algn="l">
          <a:defRPr kumimoji="1" smtClean="0">
            <a:solidFill>
              <a:prstClr val="black"/>
            </a:solidFill>
            <a:latin typeface="Meiryo UI" panose="020B0604030504040204" pitchFamily="34" charset="-128"/>
            <a:ea typeface="Meiryo UI" panose="020B0604030504040204" pitchFamily="34" charset="-128"/>
            <a:cs typeface="Meiryo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Yu Gothic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Yu Gothic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Yu Gothic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Yu Gothic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26573</TotalTime>
  <Words>1788</Words>
  <Application>Microsoft Macintosh PowerPoint</Application>
  <PresentationFormat>画面に合わせる (4:3)</PresentationFormat>
  <Paragraphs>416</Paragraphs>
  <Slides>20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20</vt:i4>
      </vt:variant>
    </vt:vector>
  </HeadingPairs>
  <TitlesOfParts>
    <vt:vector size="28" baseType="lpstr">
      <vt:lpstr>Hiragino Kaku Gothic Pro W3</vt:lpstr>
      <vt:lpstr>Meiryo UI</vt:lpstr>
      <vt:lpstr>Meiryo</vt:lpstr>
      <vt:lpstr>Yu Gothic</vt:lpstr>
      <vt:lpstr>Arial</vt:lpstr>
      <vt:lpstr>Calibri</vt:lpstr>
      <vt:lpstr>Calibri Light</vt:lpstr>
      <vt:lpstr>ホワイト</vt:lpstr>
      <vt:lpstr>PowerPoint プレゼンテーション</vt:lpstr>
      <vt:lpstr>20人程度のオンライン「会議」の流れ</vt:lpstr>
      <vt:lpstr>20人程度のオンライン「会議」</vt:lpstr>
      <vt:lpstr>20人程度のオンライン「会議」の当日</vt:lpstr>
      <vt:lpstr>PowerPoint プレゼンテーション</vt:lpstr>
      <vt:lpstr>PowerPoint プレゼンテーション</vt:lpstr>
      <vt:lpstr>練習してみよう！〜大人数会議</vt:lpstr>
      <vt:lpstr>オンライン会議の注意事項</vt:lpstr>
      <vt:lpstr>PowerPoint プレゼンテーション</vt:lpstr>
      <vt:lpstr>オンライン「経営相談」の流れ</vt:lpstr>
      <vt:lpstr>練習してみよう！〜経営相談</vt:lpstr>
      <vt:lpstr>オンライン経営相談の注意事項</vt:lpstr>
      <vt:lpstr>PowerPoint プレゼンテーション</vt:lpstr>
      <vt:lpstr>オンライン「セミナー」の流れ</vt:lpstr>
      <vt:lpstr>事前の調整事項（講師との確認）</vt:lpstr>
      <vt:lpstr>当日の運営と注意事項</vt:lpstr>
      <vt:lpstr>当日の端末と担当</vt:lpstr>
      <vt:lpstr>練習してみよう！〜セミナー</vt:lpstr>
      <vt:lpstr>参考：オンライン名刺交換</vt:lpstr>
      <vt:lpstr>オンラインでより伝えるには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村上知也</dc:creator>
  <cp:lastModifiedBy>村上 知也</cp:lastModifiedBy>
  <cp:revision>1127</cp:revision>
  <cp:lastPrinted>2020-10-23T06:37:47Z</cp:lastPrinted>
  <dcterms:created xsi:type="dcterms:W3CDTF">2016-02-20T11:15:08Z</dcterms:created>
  <dcterms:modified xsi:type="dcterms:W3CDTF">2021-01-25T08:21:28Z</dcterms:modified>
</cp:coreProperties>
</file>